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" ContentType="image/ti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44" r:id="rId2"/>
  </p:sldMasterIdLst>
  <p:notesMasterIdLst>
    <p:notesMasterId r:id="rId5"/>
  </p:notesMasterIdLst>
  <p:sldIdLst>
    <p:sldId id="1955" r:id="rId3"/>
    <p:sldId id="1950" r:id="rId4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FB7721-F1FA-30D4-7F8D-D71B647673A2}" name="Marie-Hélène Orsay" initials="MHO" userId="S::mariehelene.orsay@anap.fr::92cfcd5c-c58c-4030-8c5a-69e74770d2fd" providerId="AD"/>
  <p188:author id="{C8D47BE7-4991-9009-A225-650E029F6E30}" name="Emeline Flinois" initials="EF" userId="S::emeline.flinois@anap.fr::384e0d42-eb62-48a4-a750-bb71efceeb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EAFF"/>
    <a:srgbClr val="FFFFFF"/>
    <a:srgbClr val="00689D"/>
    <a:srgbClr val="CE0C3A"/>
    <a:srgbClr val="F6F2EF"/>
    <a:srgbClr val="F9C2CC"/>
    <a:srgbClr val="E7E7E7"/>
    <a:srgbClr val="FFEECA"/>
    <a:srgbClr val="D07325"/>
    <a:srgbClr val="CF0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22" autoAdjust="0"/>
    <p:restoredTop sz="95380" autoAdjust="0"/>
  </p:normalViewPr>
  <p:slideViewPr>
    <p:cSldViewPr snapToGrid="0">
      <p:cViewPr varScale="1">
        <p:scale>
          <a:sx n="82" d="100"/>
          <a:sy n="82" d="100"/>
        </p:scale>
        <p:origin x="114" y="57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nny de Charentenay" userId="edb8e457aa991cd4" providerId="LiveId" clId="{4F6E1927-84DC-459B-B4CC-1E7E71771A1B}"/>
    <pc:docChg chg="delSld">
      <pc:chgData name="Fanny de Charentenay" userId="edb8e457aa991cd4" providerId="LiveId" clId="{4F6E1927-84DC-459B-B4CC-1E7E71771A1B}" dt="2022-04-29T09:31:57.852" v="2" actId="47"/>
      <pc:docMkLst>
        <pc:docMk/>
      </pc:docMkLst>
      <pc:sldChg chg="del">
        <pc:chgData name="Fanny de Charentenay" userId="edb8e457aa991cd4" providerId="LiveId" clId="{4F6E1927-84DC-459B-B4CC-1E7E71771A1B}" dt="2022-04-29T09:31:57.339" v="1" actId="47"/>
        <pc:sldMkLst>
          <pc:docMk/>
          <pc:sldMk cId="2782795396" sldId="1951"/>
        </pc:sldMkLst>
      </pc:sldChg>
      <pc:sldChg chg="del">
        <pc:chgData name="Fanny de Charentenay" userId="edb8e457aa991cd4" providerId="LiveId" clId="{4F6E1927-84DC-459B-B4CC-1E7E71771A1B}" dt="2022-04-29T09:31:55.406" v="0" actId="47"/>
        <pc:sldMkLst>
          <pc:docMk/>
          <pc:sldMk cId="3620402896" sldId="1952"/>
        </pc:sldMkLst>
      </pc:sldChg>
      <pc:sldChg chg="del">
        <pc:chgData name="Fanny de Charentenay" userId="edb8e457aa991cd4" providerId="LiveId" clId="{4F6E1927-84DC-459B-B4CC-1E7E71771A1B}" dt="2022-04-29T09:31:57.852" v="2" actId="47"/>
        <pc:sldMkLst>
          <pc:docMk/>
          <pc:sldMk cId="1498488223" sldId="19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74E29-7DF8-4AFB-9C8C-515FC14DAD7E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3C85F-8145-4F52-AB4F-6B16EBA85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276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E3C85F-8145-4F52-AB4F-6B16EBA85C3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0391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E3C85F-8145-4F52-AB4F-6B16EBA85C3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318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gar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1DA18F-EA00-43E2-871F-B001152D98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0124" y="223705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Cliquer ici pour ajouter un titre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5D0FC2-3F5D-45E7-80C5-CB72B52659B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9825" y="3858458"/>
            <a:ext cx="10515600" cy="4572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Cliquer ici pour ajouter du texte</a:t>
            </a:r>
          </a:p>
        </p:txBody>
      </p:sp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A084F0D8-43B5-470F-BFD0-6A233BEE32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39825" y="4671958"/>
            <a:ext cx="10515600" cy="4572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Cliquer ici pour ajouter du texte</a:t>
            </a:r>
          </a:p>
        </p:txBody>
      </p:sp>
    </p:spTree>
    <p:extLst>
      <p:ext uri="{BB962C8B-B14F-4D97-AF65-F5344CB8AC3E}">
        <p14:creationId xmlns:p14="http://schemas.microsoft.com/office/powerpoint/2010/main" val="116443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ans bandeau haut +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637E9B-8121-4E1D-95B6-04864A8EDF31}"/>
              </a:ext>
            </a:extLst>
          </p:cNvPr>
          <p:cNvSpPr/>
          <p:nvPr userDrawn="1"/>
        </p:nvSpPr>
        <p:spPr>
          <a:xfrm>
            <a:off x="0" y="0"/>
            <a:ext cx="12192000" cy="671119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A459A96C-1548-440D-A91B-494A680CA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3986" y="277255"/>
            <a:ext cx="8442512" cy="44853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500" b="1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Cliquer ici pour ajouter un titre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8A3A103-826D-4F78-B946-220434EAB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50" y="6173787"/>
            <a:ext cx="17908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D0C93A7-F59E-4F9E-A3FE-851A92134EB8}" type="datetimeFigureOut">
              <a:rPr lang="fr-FR" smtClean="0"/>
              <a:pPr/>
              <a:t>29/04/2022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B774327-15AA-4A28-BB7B-C7AF928971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44925" y="617378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Titre du document</a:t>
            </a: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39B2659-6F12-4356-87EC-EA19EE767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3986" y="6154372"/>
            <a:ext cx="6166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B1D971-4EE7-41AF-A79A-00965B6B1F7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sz="quarter" idx="12" hasCustomPrompt="1"/>
          </p:nvPr>
        </p:nvSpPr>
        <p:spPr>
          <a:xfrm>
            <a:off x="383986" y="1003044"/>
            <a:ext cx="11408736" cy="48768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 b="1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fr-FR" dirty="0"/>
              <a:t>Cliquez ici pour ajouter un texte</a:t>
            </a:r>
          </a:p>
          <a:p>
            <a:pPr lvl="1"/>
            <a:r>
              <a:rPr lang="fr-FR" sz="1800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C40EA661-72B7-4592-821E-C657F389F281}"/>
              </a:ext>
            </a:extLst>
          </p:cNvPr>
          <p:cNvSpPr/>
          <p:nvPr userDrawn="1"/>
        </p:nvSpPr>
        <p:spPr>
          <a:xfrm>
            <a:off x="-15291" y="6711194"/>
            <a:ext cx="12207291" cy="204920"/>
          </a:xfrm>
          <a:prstGeom prst="rect">
            <a:avLst/>
          </a:prstGeom>
          <a:solidFill>
            <a:srgbClr val="9F344B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9F344B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dirty="0"/>
          </a:p>
        </p:txBody>
      </p:sp>
      <p:pic>
        <p:nvPicPr>
          <p:cNvPr id="11" name="Image" descr="Image">
            <a:extLst>
              <a:ext uri="{FF2B5EF4-FFF2-40B4-BE49-F238E27FC236}">
                <a16:creationId xmlns:a16="http://schemas.microsoft.com/office/drawing/2014/main" id="{623456E7-9DF2-4CF0-8D0C-A8CC5DF24B8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97846" y="6224484"/>
            <a:ext cx="1697328" cy="36512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9327443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gar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1DA18F-EA00-43E2-871F-B001152D98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0124" y="223705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Cliquer ici pour ajouter un titre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5D0FC2-3F5D-45E7-80C5-CB72B52659B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9825" y="3858458"/>
            <a:ext cx="10515600" cy="4572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Cliquer ici pour ajouter du texte</a:t>
            </a:r>
          </a:p>
        </p:txBody>
      </p:sp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A084F0D8-43B5-470F-BFD0-6A233BEE32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39825" y="4671958"/>
            <a:ext cx="10515600" cy="4572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Cliquer ici pour ajouter du texte</a:t>
            </a:r>
          </a:p>
        </p:txBody>
      </p:sp>
    </p:spTree>
    <p:extLst>
      <p:ext uri="{BB962C8B-B14F-4D97-AF65-F5344CB8AC3E}">
        <p14:creationId xmlns:p14="http://schemas.microsoft.com/office/powerpoint/2010/main" val="783074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gard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C01DA18F-EA00-43E2-871F-B001152D98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0124" y="223705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Cliquer ici pour ajouter un titre</a:t>
            </a:r>
          </a:p>
        </p:txBody>
      </p:sp>
      <p:sp>
        <p:nvSpPr>
          <p:cNvPr id="6" name="Espace réservé du texte 3">
            <a:extLst>
              <a:ext uri="{FF2B5EF4-FFF2-40B4-BE49-F238E27FC236}">
                <a16:creationId xmlns:a16="http://schemas.microsoft.com/office/drawing/2014/main" id="{065D0FC2-3F5D-45E7-80C5-CB72B52659B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9825" y="3858458"/>
            <a:ext cx="10515600" cy="4572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Cliquer ici pour ajouter du texte</a:t>
            </a:r>
          </a:p>
        </p:txBody>
      </p:sp>
      <p:sp>
        <p:nvSpPr>
          <p:cNvPr id="7" name="Espace réservé du texte 3">
            <a:extLst>
              <a:ext uri="{FF2B5EF4-FFF2-40B4-BE49-F238E27FC236}">
                <a16:creationId xmlns:a16="http://schemas.microsoft.com/office/drawing/2014/main" id="{A084F0D8-43B5-470F-BFD0-6A233BEE32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39825" y="4671958"/>
            <a:ext cx="10515600" cy="4572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Cliquer ici pour ajouter du texte</a:t>
            </a:r>
          </a:p>
        </p:txBody>
      </p:sp>
    </p:spTree>
    <p:extLst>
      <p:ext uri="{BB962C8B-B14F-4D97-AF65-F5344CB8AC3E}">
        <p14:creationId xmlns:p14="http://schemas.microsoft.com/office/powerpoint/2010/main" val="2905230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titr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577D51-37FF-4AF8-BDAD-C4EC214B40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2835" y="2936852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33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Cliquer ici </a:t>
            </a:r>
            <a:br>
              <a:rPr lang="fr-FR" dirty="0"/>
            </a:br>
            <a:r>
              <a:rPr lang="fr-FR" dirty="0"/>
              <a:t>pour ajouter du texte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677164CC-81D4-4567-BB48-1F78E5775B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40213" y="59944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E5C79268-51A1-4D13-9737-9DBAF96E7BD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497825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titr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7AB4DB3E-5BE6-4335-A120-DAFFA72B78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5511" y="2936852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33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Cliquer ici </a:t>
            </a:r>
            <a:br>
              <a:rPr lang="fr-FR" dirty="0"/>
            </a:br>
            <a:r>
              <a:rPr lang="fr-FR" dirty="0"/>
              <a:t>pour ajouter du texte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4DA2A1-8B11-460A-A08B-377FA78E0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40213" y="59944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E5C79268-51A1-4D13-9737-9DBAF96E7BD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420732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_Page sommai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577D51-37FF-4AF8-BDAD-C4EC214B40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2835" y="1323203"/>
            <a:ext cx="10225118" cy="631103"/>
          </a:xfrm>
          <a:prstGeom prst="rect">
            <a:avLst/>
          </a:prstGeom>
        </p:spPr>
        <p:txBody>
          <a:bodyPr/>
          <a:lstStyle>
            <a:lvl1pPr algn="ctr">
              <a:defRPr sz="33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Cliquer ici pour ajouter du texte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677164CC-81D4-4567-BB48-1F78E5775B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40213" y="59944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E5C79268-51A1-4D13-9737-9DBAF96E7BD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315256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ndeau haut +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A459A96C-1548-440D-A91B-494A680CA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5723" y="304502"/>
            <a:ext cx="8442512" cy="44853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500" b="1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Cliquer ici pour ajouter un titre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8A3A103-826D-4F78-B946-220434EAB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1632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D0C93A7-F59E-4F9E-A3FE-851A92134EB8}" type="datetimeFigureOut">
              <a:rPr lang="fr-FR" smtClean="0"/>
              <a:pPr/>
              <a:t>29/04/2022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B774327-15AA-4A28-BB7B-C7AF928971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44925" y="617378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Titre du document</a:t>
            </a: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39B2659-6F12-4356-87EC-EA19EE767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57168" y="61737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B1D971-4EE7-41AF-A79A-00965B6B1F7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sz="quarter" idx="12" hasCustomPrompt="1"/>
          </p:nvPr>
        </p:nvSpPr>
        <p:spPr>
          <a:xfrm>
            <a:off x="391632" y="1201272"/>
            <a:ext cx="11408736" cy="48768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 b="1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fr-FR" dirty="0"/>
              <a:t>Cliquez ici pour ajouter un texte</a:t>
            </a:r>
          </a:p>
          <a:p>
            <a:pPr lvl="1"/>
            <a:r>
              <a:rPr lang="fr-FR" sz="1800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52161417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ndeau haut + titre + 2 zon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A459A96C-1548-440D-A91B-494A680CA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5723" y="304502"/>
            <a:ext cx="8442512" cy="448534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2200" b="1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Cliquer ici pour ajouter un titre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8A3A103-826D-4F78-B946-220434EAB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1632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D0C93A7-F59E-4F9E-A3FE-851A92134EB8}" type="datetimeFigureOut">
              <a:rPr lang="fr-FR" smtClean="0"/>
              <a:pPr/>
              <a:t>29/04/2022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B774327-15AA-4A28-BB7B-C7AF928971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44925" y="617378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Titre du document</a:t>
            </a: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39B2659-6F12-4356-87EC-EA19EE767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57168" y="61737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B1D971-4EE7-41AF-A79A-00965B6B1F7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sz="quarter" idx="12" hasCustomPrompt="1"/>
          </p:nvPr>
        </p:nvSpPr>
        <p:spPr>
          <a:xfrm>
            <a:off x="391632" y="2151530"/>
            <a:ext cx="5507144" cy="3926542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 b="1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fr-FR" dirty="0"/>
              <a:t>Cliquez ici pour ajouter un texte</a:t>
            </a:r>
          </a:p>
          <a:p>
            <a:pPr lvl="1"/>
            <a:r>
              <a:rPr lang="fr-FR" sz="1800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E8FE651D-132C-463B-A878-9CCD4BE49B7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5282" y="1255405"/>
            <a:ext cx="11415086" cy="5196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2438" indent="-228600"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2438" indent="-228600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15963" indent="-228600"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fr-FR" dirty="0"/>
              <a:t>Cliquez ici pour ajouter un titre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sz="quarter" idx="13" hasCustomPrompt="1"/>
          </p:nvPr>
        </p:nvSpPr>
        <p:spPr>
          <a:xfrm>
            <a:off x="6293224" y="2151530"/>
            <a:ext cx="5507144" cy="3926542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 b="1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fr-FR" dirty="0"/>
              <a:t>Cliquez ici pour ajouter un texte</a:t>
            </a:r>
          </a:p>
          <a:p>
            <a:pPr lvl="1"/>
            <a:r>
              <a:rPr lang="fr-FR" sz="1800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095188862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ndeau haut + titre + 2 zon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A459A96C-1548-440D-A91B-494A680CA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5723" y="304502"/>
            <a:ext cx="8442512" cy="44853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500" b="1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Cliquer ici pour ajouter un titre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8A3A103-826D-4F78-B946-220434EAB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1632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D0C93A7-F59E-4F9E-A3FE-851A92134EB8}" type="datetimeFigureOut">
              <a:rPr lang="fr-FR" smtClean="0"/>
              <a:pPr/>
              <a:t>29/04/2022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B774327-15AA-4A28-BB7B-C7AF928971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44925" y="617378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Titre du document</a:t>
            </a: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39B2659-6F12-4356-87EC-EA19EE767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57168" y="61737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B1D971-4EE7-41AF-A79A-00965B6B1F7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sz="quarter" idx="12" hasCustomPrompt="1"/>
          </p:nvPr>
        </p:nvSpPr>
        <p:spPr>
          <a:xfrm>
            <a:off x="391632" y="1380565"/>
            <a:ext cx="5507144" cy="4697507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 b="1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fr-FR" dirty="0"/>
              <a:t>Cliquez ici pour ajouter un texte</a:t>
            </a:r>
          </a:p>
          <a:p>
            <a:pPr lvl="1"/>
            <a:r>
              <a:rPr lang="fr-FR" sz="1800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sz="quarter" idx="13" hasCustomPrompt="1"/>
          </p:nvPr>
        </p:nvSpPr>
        <p:spPr>
          <a:xfrm>
            <a:off x="6293224" y="1380565"/>
            <a:ext cx="5507144" cy="4697507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 b="1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fr-FR" dirty="0"/>
              <a:t>Cliquez ici pour ajouter un texte</a:t>
            </a:r>
          </a:p>
          <a:p>
            <a:pPr lvl="1"/>
            <a:r>
              <a:rPr lang="fr-FR" sz="1800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263246389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nu latér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2456AA-E4A2-4E94-A43F-B4267890B9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35001" y="281829"/>
            <a:ext cx="9265365" cy="591316"/>
          </a:xfrm>
          <a:prstGeom prst="rect">
            <a:avLst/>
          </a:prstGeom>
        </p:spPr>
        <p:txBody>
          <a:bodyPr/>
          <a:lstStyle>
            <a:lvl1pPr>
              <a:defRPr sz="3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Cliquer ici pour ajouter un titre</a:t>
            </a:r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0655475B-5664-4134-B5C8-932B17E2763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14326" y="1133476"/>
            <a:ext cx="1352550" cy="483139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1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Cliquez ici pour ajouter du texte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fr-FR" dirty="0"/>
          </a:p>
          <a:p>
            <a:pPr lvl="0"/>
            <a:endParaRPr lang="fr-FR" dirty="0"/>
          </a:p>
        </p:txBody>
      </p:sp>
      <p:sp>
        <p:nvSpPr>
          <p:cNvPr id="15" name="Espace réservé de la date 14">
            <a:extLst>
              <a:ext uri="{FF2B5EF4-FFF2-40B4-BE49-F238E27FC236}">
                <a16:creationId xmlns:a16="http://schemas.microsoft.com/office/drawing/2014/main" id="{8FC7DC83-B7CF-47CC-A377-D5B5915C505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D0C93A7-F59E-4F9E-A3FE-851A92134EB8}" type="datetimeFigureOut">
              <a:rPr lang="fr-FR" smtClean="0"/>
              <a:pPr/>
              <a:t>29/04/2022</a:t>
            </a:fld>
            <a:endParaRPr lang="fr-FR" dirty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306D2C43-5465-4392-9943-0821D7AD82F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/>
              <a:t>Titre du document</a:t>
            </a:r>
            <a:endParaRPr lang="fr-FR" dirty="0"/>
          </a:p>
        </p:txBody>
      </p:sp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D4B2654C-D057-4FF7-A0CC-D483D3A9AE2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B1D971-4EE7-41AF-A79A-00965B6B1F7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2"/>
          <p:cNvSpPr>
            <a:spLocks noGrp="1"/>
          </p:cNvSpPr>
          <p:nvPr>
            <p:ph sz="quarter" idx="15" hasCustomPrompt="1"/>
          </p:nvPr>
        </p:nvSpPr>
        <p:spPr>
          <a:xfrm>
            <a:off x="2068835" y="1133477"/>
            <a:ext cx="9731531" cy="483139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 b="1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fr-FR" dirty="0"/>
              <a:t>Cliquez ici pour ajouter un texte</a:t>
            </a:r>
          </a:p>
          <a:p>
            <a:pPr lvl="1"/>
            <a:r>
              <a:rPr lang="fr-FR" sz="1800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36213660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gard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C01DA18F-EA00-43E2-871F-B001152D98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0124" y="223705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Cliquer ici pour ajouter un titre</a:t>
            </a:r>
          </a:p>
        </p:txBody>
      </p:sp>
      <p:sp>
        <p:nvSpPr>
          <p:cNvPr id="6" name="Espace réservé du texte 3">
            <a:extLst>
              <a:ext uri="{FF2B5EF4-FFF2-40B4-BE49-F238E27FC236}">
                <a16:creationId xmlns:a16="http://schemas.microsoft.com/office/drawing/2014/main" id="{065D0FC2-3F5D-45E7-80C5-CB72B52659B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9825" y="3858458"/>
            <a:ext cx="10515600" cy="4572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Cliquer ici pour ajouter du texte</a:t>
            </a:r>
          </a:p>
        </p:txBody>
      </p:sp>
      <p:sp>
        <p:nvSpPr>
          <p:cNvPr id="7" name="Espace réservé du texte 3">
            <a:extLst>
              <a:ext uri="{FF2B5EF4-FFF2-40B4-BE49-F238E27FC236}">
                <a16:creationId xmlns:a16="http://schemas.microsoft.com/office/drawing/2014/main" id="{A084F0D8-43B5-470F-BFD0-6A233BEE32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39825" y="4671958"/>
            <a:ext cx="10515600" cy="4572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Cliquer ici pour ajouter du texte</a:t>
            </a:r>
          </a:p>
        </p:txBody>
      </p:sp>
    </p:spTree>
    <p:extLst>
      <p:ext uri="{BB962C8B-B14F-4D97-AF65-F5344CB8AC3E}">
        <p14:creationId xmlns:p14="http://schemas.microsoft.com/office/powerpoint/2010/main" val="2593789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ans bandeau haut +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637E9B-8121-4E1D-95B6-04864A8EDF31}"/>
              </a:ext>
            </a:extLst>
          </p:cNvPr>
          <p:cNvSpPr/>
          <p:nvPr userDrawn="1"/>
        </p:nvSpPr>
        <p:spPr>
          <a:xfrm>
            <a:off x="0" y="0"/>
            <a:ext cx="12192000" cy="671119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A459A96C-1548-440D-A91B-494A680CA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3986" y="277255"/>
            <a:ext cx="8442512" cy="44853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500" b="1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Cliquer ici pour ajouter un titre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8A3A103-826D-4F78-B946-220434EAB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50" y="6173787"/>
            <a:ext cx="17908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D0C93A7-F59E-4F9E-A3FE-851A92134EB8}" type="datetimeFigureOut">
              <a:rPr lang="fr-FR" smtClean="0"/>
              <a:pPr/>
              <a:t>29/04/2022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B774327-15AA-4A28-BB7B-C7AF928971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44925" y="617378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Titre du document</a:t>
            </a: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39B2659-6F12-4356-87EC-EA19EE767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3986" y="6154372"/>
            <a:ext cx="6166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B1D971-4EE7-41AF-A79A-00965B6B1F7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sz="quarter" idx="12" hasCustomPrompt="1"/>
          </p:nvPr>
        </p:nvSpPr>
        <p:spPr>
          <a:xfrm>
            <a:off x="383986" y="1003044"/>
            <a:ext cx="11408736" cy="48768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 b="1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fr-FR" dirty="0"/>
              <a:t>Cliquez ici pour ajouter un texte</a:t>
            </a:r>
          </a:p>
          <a:p>
            <a:pPr lvl="1"/>
            <a:r>
              <a:rPr lang="fr-FR" sz="1800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C40EA661-72B7-4592-821E-C657F389F281}"/>
              </a:ext>
            </a:extLst>
          </p:cNvPr>
          <p:cNvSpPr/>
          <p:nvPr userDrawn="1"/>
        </p:nvSpPr>
        <p:spPr>
          <a:xfrm>
            <a:off x="-15291" y="6711194"/>
            <a:ext cx="12207291" cy="204920"/>
          </a:xfrm>
          <a:prstGeom prst="rect">
            <a:avLst/>
          </a:prstGeom>
          <a:solidFill>
            <a:srgbClr val="9F344B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9F344B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dirty="0"/>
          </a:p>
        </p:txBody>
      </p:sp>
      <p:pic>
        <p:nvPicPr>
          <p:cNvPr id="11" name="Image" descr="Image">
            <a:extLst>
              <a:ext uri="{FF2B5EF4-FFF2-40B4-BE49-F238E27FC236}">
                <a16:creationId xmlns:a16="http://schemas.microsoft.com/office/drawing/2014/main" id="{623456E7-9DF2-4CF0-8D0C-A8CC5DF24B8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97846" y="6224484"/>
            <a:ext cx="1697328" cy="36512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5789383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titr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577D51-37FF-4AF8-BDAD-C4EC214B40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2835" y="2936852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33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Cliquer ici </a:t>
            </a:r>
            <a:br>
              <a:rPr lang="fr-FR" dirty="0"/>
            </a:br>
            <a:r>
              <a:rPr lang="fr-FR" dirty="0"/>
              <a:t>pour ajouter du texte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677164CC-81D4-4567-BB48-1F78E5775B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40213" y="59944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E5C79268-51A1-4D13-9737-9DBAF96E7BD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171286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titr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7AB4DB3E-5BE6-4335-A120-DAFFA72B78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5511" y="2936852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33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Cliquer ici </a:t>
            </a:r>
            <a:br>
              <a:rPr lang="fr-FR" dirty="0"/>
            </a:br>
            <a:r>
              <a:rPr lang="fr-FR" dirty="0"/>
              <a:t>pour ajouter du texte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4DA2A1-8B11-460A-A08B-377FA78E0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40213" y="59944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E5C79268-51A1-4D13-9737-9DBAF96E7BD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976295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_Page sommai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577D51-37FF-4AF8-BDAD-C4EC214B40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2835" y="1323203"/>
            <a:ext cx="10225118" cy="631103"/>
          </a:xfrm>
          <a:prstGeom prst="rect">
            <a:avLst/>
          </a:prstGeom>
        </p:spPr>
        <p:txBody>
          <a:bodyPr/>
          <a:lstStyle>
            <a:lvl1pPr algn="ctr">
              <a:defRPr sz="33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Cliquer ici pour ajouter du texte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677164CC-81D4-4567-BB48-1F78E5775B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40213" y="59944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E5C79268-51A1-4D13-9737-9DBAF96E7BD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612279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ndeau haut +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A459A96C-1548-440D-A91B-494A680CA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5723" y="304502"/>
            <a:ext cx="8442512" cy="44853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500" b="1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Cliquer ici pour ajouter un titre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8A3A103-826D-4F78-B946-220434EAB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1632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D0C93A7-F59E-4F9E-A3FE-851A92134EB8}" type="datetimeFigureOut">
              <a:rPr lang="fr-FR" smtClean="0"/>
              <a:pPr/>
              <a:t>29/04/2022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B774327-15AA-4A28-BB7B-C7AF928971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44925" y="617378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Titre du document</a:t>
            </a: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39B2659-6F12-4356-87EC-EA19EE767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57168" y="61737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B1D971-4EE7-41AF-A79A-00965B6B1F7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sz="quarter" idx="12" hasCustomPrompt="1"/>
          </p:nvPr>
        </p:nvSpPr>
        <p:spPr>
          <a:xfrm>
            <a:off x="391632" y="1201272"/>
            <a:ext cx="11408736" cy="48768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 b="1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fr-FR" dirty="0"/>
              <a:t>Cliquez ici pour ajouter un texte</a:t>
            </a:r>
          </a:p>
          <a:p>
            <a:pPr lvl="1"/>
            <a:r>
              <a:rPr lang="fr-FR" sz="1800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663649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ndeau haut + titre + 2 zon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A459A96C-1548-440D-A91B-494A680CA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5723" y="304502"/>
            <a:ext cx="8442512" cy="448534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2200" b="1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Cliquer ici pour ajouter un titre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8A3A103-826D-4F78-B946-220434EAB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1632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D0C93A7-F59E-4F9E-A3FE-851A92134EB8}" type="datetimeFigureOut">
              <a:rPr lang="fr-FR" smtClean="0"/>
              <a:pPr/>
              <a:t>29/04/2022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B774327-15AA-4A28-BB7B-C7AF928971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44925" y="617378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Titre du document</a:t>
            </a: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39B2659-6F12-4356-87EC-EA19EE767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57168" y="61737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B1D971-4EE7-41AF-A79A-00965B6B1F7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sz="quarter" idx="12" hasCustomPrompt="1"/>
          </p:nvPr>
        </p:nvSpPr>
        <p:spPr>
          <a:xfrm>
            <a:off x="391632" y="2151530"/>
            <a:ext cx="5507144" cy="3926542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 b="1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fr-FR" dirty="0"/>
              <a:t>Cliquez ici pour ajouter un texte</a:t>
            </a:r>
          </a:p>
          <a:p>
            <a:pPr lvl="1"/>
            <a:r>
              <a:rPr lang="fr-FR" sz="1800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E8FE651D-132C-463B-A878-9CCD4BE49B7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5282" y="1255405"/>
            <a:ext cx="11415086" cy="5196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2438" indent="-228600"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2438" indent="-228600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15963" indent="-228600"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fr-FR" dirty="0"/>
              <a:t>Cliquez ici pour ajouter un titre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sz="quarter" idx="13" hasCustomPrompt="1"/>
          </p:nvPr>
        </p:nvSpPr>
        <p:spPr>
          <a:xfrm>
            <a:off x="6293224" y="2151530"/>
            <a:ext cx="5507144" cy="3926542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 b="1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fr-FR" dirty="0"/>
              <a:t>Cliquez ici pour ajouter un texte</a:t>
            </a:r>
          </a:p>
          <a:p>
            <a:pPr lvl="1"/>
            <a:r>
              <a:rPr lang="fr-FR" sz="1800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22202230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ndeau haut + titre + 2 zon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A459A96C-1548-440D-A91B-494A680CA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5723" y="304502"/>
            <a:ext cx="8442512" cy="44853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500" b="1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Cliquer ici pour ajouter un titre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8A3A103-826D-4F78-B946-220434EAB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1632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D0C93A7-F59E-4F9E-A3FE-851A92134EB8}" type="datetimeFigureOut">
              <a:rPr lang="fr-FR" smtClean="0"/>
              <a:pPr/>
              <a:t>29/04/2022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B774327-15AA-4A28-BB7B-C7AF928971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44925" y="617378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Titre du document</a:t>
            </a: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39B2659-6F12-4356-87EC-EA19EE767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57168" y="61737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B1D971-4EE7-41AF-A79A-00965B6B1F7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sz="quarter" idx="12" hasCustomPrompt="1"/>
          </p:nvPr>
        </p:nvSpPr>
        <p:spPr>
          <a:xfrm>
            <a:off x="391632" y="1380565"/>
            <a:ext cx="5507144" cy="4697507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 b="1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fr-FR" dirty="0"/>
              <a:t>Cliquez ici pour ajouter un texte</a:t>
            </a:r>
          </a:p>
          <a:p>
            <a:pPr lvl="1"/>
            <a:r>
              <a:rPr lang="fr-FR" sz="1800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sz="quarter" idx="13" hasCustomPrompt="1"/>
          </p:nvPr>
        </p:nvSpPr>
        <p:spPr>
          <a:xfrm>
            <a:off x="6293224" y="1380565"/>
            <a:ext cx="5507144" cy="4697507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 b="1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fr-FR" dirty="0"/>
              <a:t>Cliquez ici pour ajouter un texte</a:t>
            </a:r>
          </a:p>
          <a:p>
            <a:pPr lvl="1"/>
            <a:r>
              <a:rPr lang="fr-FR" sz="1800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43499174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nu latér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2456AA-E4A2-4E94-A43F-B4267890B9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35001" y="281829"/>
            <a:ext cx="9265365" cy="591316"/>
          </a:xfrm>
          <a:prstGeom prst="rect">
            <a:avLst/>
          </a:prstGeom>
        </p:spPr>
        <p:txBody>
          <a:bodyPr/>
          <a:lstStyle>
            <a:lvl1pPr>
              <a:defRPr sz="3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Cliquer ici pour ajouter un titre</a:t>
            </a:r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0655475B-5664-4134-B5C8-932B17E2763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14326" y="1133476"/>
            <a:ext cx="1352550" cy="483139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1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Cliquez ici pour ajouter du texte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fr-FR" dirty="0"/>
          </a:p>
          <a:p>
            <a:pPr lvl="0"/>
            <a:endParaRPr lang="fr-FR" dirty="0"/>
          </a:p>
        </p:txBody>
      </p:sp>
      <p:sp>
        <p:nvSpPr>
          <p:cNvPr id="15" name="Espace réservé de la date 14">
            <a:extLst>
              <a:ext uri="{FF2B5EF4-FFF2-40B4-BE49-F238E27FC236}">
                <a16:creationId xmlns:a16="http://schemas.microsoft.com/office/drawing/2014/main" id="{8FC7DC83-B7CF-47CC-A377-D5B5915C505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D0C93A7-F59E-4F9E-A3FE-851A92134EB8}" type="datetimeFigureOut">
              <a:rPr lang="fr-FR" smtClean="0"/>
              <a:pPr/>
              <a:t>29/04/2022</a:t>
            </a:fld>
            <a:endParaRPr lang="fr-FR" dirty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306D2C43-5465-4392-9943-0821D7AD82F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/>
              <a:t>Titre du document</a:t>
            </a:r>
            <a:endParaRPr lang="fr-FR" dirty="0"/>
          </a:p>
        </p:txBody>
      </p:sp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D4B2654C-D057-4FF7-A0CC-D483D3A9AE2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B1D971-4EE7-41AF-A79A-00965B6B1F7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2"/>
          <p:cNvSpPr>
            <a:spLocks noGrp="1"/>
          </p:cNvSpPr>
          <p:nvPr>
            <p:ph sz="quarter" idx="15" hasCustomPrompt="1"/>
          </p:nvPr>
        </p:nvSpPr>
        <p:spPr>
          <a:xfrm>
            <a:off x="2068835" y="1133477"/>
            <a:ext cx="9731531" cy="483139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 b="1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fr-FR" dirty="0"/>
              <a:t>Cliquez ici pour ajouter un texte</a:t>
            </a:r>
          </a:p>
          <a:p>
            <a:pPr lvl="1"/>
            <a:r>
              <a:rPr lang="fr-FR" sz="1800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54070433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8B62ABCB-BFB8-4E64-AF45-4FFFC3458E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1632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D0C93A7-F59E-4F9E-A3FE-851A92134EB8}" type="datetimeFigureOut">
              <a:rPr lang="fr-FR" smtClean="0"/>
              <a:pPr/>
              <a:t>29/04/2022</a:t>
            </a:fld>
            <a:endParaRPr lang="fr-FR" dirty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55C069B9-1EDE-41A7-BBBA-B34E7A911F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44925" y="617378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Titre du document</a:t>
            </a:r>
            <a:endParaRPr lang="fr-FR" dirty="0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E40F521E-C89A-4232-BC20-81E25DFD8A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57168" y="61737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CF0C3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B1D971-4EE7-41AF-A79A-00965B6B1F7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767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F0C3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8B62ABCB-BFB8-4E64-AF45-4FFFC3458E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1632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D0C93A7-F59E-4F9E-A3FE-851A92134EB8}" type="datetimeFigureOut">
              <a:rPr lang="fr-FR" smtClean="0"/>
              <a:pPr/>
              <a:t>29/04/2022</a:t>
            </a:fld>
            <a:endParaRPr lang="fr-FR" dirty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55C069B9-1EDE-41A7-BBBA-B34E7A911F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44925" y="617378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Titre du document</a:t>
            </a:r>
            <a:endParaRPr lang="fr-FR" dirty="0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E40F521E-C89A-4232-BC20-81E25DFD8A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57168" y="61737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CF0C3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B1D971-4EE7-41AF-A79A-00965B6B1F7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633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F0C3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D9FFF45-AEC8-43BE-AD9F-2C3F7E195FF1}"/>
              </a:ext>
            </a:extLst>
          </p:cNvPr>
          <p:cNvSpPr/>
          <p:nvPr/>
        </p:nvSpPr>
        <p:spPr>
          <a:xfrm>
            <a:off x="0" y="-63767"/>
            <a:ext cx="12204586" cy="107914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b="1" strike="sngStrike" dirty="0">
              <a:solidFill>
                <a:schemeClr val="accent2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 : coins arrondis 70">
            <a:extLst>
              <a:ext uri="{FF2B5EF4-FFF2-40B4-BE49-F238E27FC236}">
                <a16:creationId xmlns:a16="http://schemas.microsoft.com/office/drawing/2014/main" id="{1EBA39D9-5C06-43E0-AF50-CC088FF1BBC9}"/>
              </a:ext>
            </a:extLst>
          </p:cNvPr>
          <p:cNvSpPr/>
          <p:nvPr/>
        </p:nvSpPr>
        <p:spPr>
          <a:xfrm>
            <a:off x="78854" y="981244"/>
            <a:ext cx="11919182" cy="4867432"/>
          </a:xfrm>
          <a:prstGeom prst="roundRect">
            <a:avLst>
              <a:gd name="adj" fmla="val 4182"/>
            </a:avLst>
          </a:prstGeom>
          <a:solidFill>
            <a:srgbClr val="F6F2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3C9A9E6-3E03-490D-97C9-22BFCA086C97}"/>
              </a:ext>
            </a:extLst>
          </p:cNvPr>
          <p:cNvSpPr txBox="1"/>
          <p:nvPr/>
        </p:nvSpPr>
        <p:spPr>
          <a:xfrm>
            <a:off x="4932428" y="739368"/>
            <a:ext cx="2116379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6"/>
                </a:solidFill>
              </a:rPr>
              <a:t>VOS IMPACTS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B39ECC3F-AA26-4C70-948C-7AA220CD2A3C}"/>
              </a:ext>
            </a:extLst>
          </p:cNvPr>
          <p:cNvSpPr txBox="1"/>
          <p:nvPr/>
        </p:nvSpPr>
        <p:spPr>
          <a:xfrm>
            <a:off x="-1" y="-97572"/>
            <a:ext cx="5984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2"/>
                </a:solidFill>
              </a:rPr>
              <a:t>Quelle performance globale pour votre établissement</a:t>
            </a:r>
          </a:p>
          <a:p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Trame de questionnement « activités /  impacts / ressources »</a:t>
            </a:r>
          </a:p>
          <a:p>
            <a:r>
              <a:rPr lang="fr-FR" u="sng" dirty="0">
                <a:solidFill>
                  <a:schemeClr val="accent2"/>
                </a:solidFill>
              </a:rPr>
              <a:t> (1/2)</a:t>
            </a:r>
            <a:endParaRPr lang="fr-FR" u="sng" dirty="0">
              <a:solidFill>
                <a:schemeClr val="accent2"/>
              </a:solidFill>
              <a:highlight>
                <a:srgbClr val="FFFF00"/>
              </a:highlight>
            </a:endParaRP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C021C427-1658-4890-8E04-514E886DF57F}"/>
              </a:ext>
            </a:extLst>
          </p:cNvPr>
          <p:cNvCxnSpPr>
            <a:cxnSpLocks/>
          </p:cNvCxnSpPr>
          <p:nvPr/>
        </p:nvCxnSpPr>
        <p:spPr>
          <a:xfrm>
            <a:off x="8124937" y="1220350"/>
            <a:ext cx="0" cy="4463863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lèche : double flèche horizontale 64">
            <a:extLst>
              <a:ext uri="{FF2B5EF4-FFF2-40B4-BE49-F238E27FC236}">
                <a16:creationId xmlns:a16="http://schemas.microsoft.com/office/drawing/2014/main" id="{6D480314-E92A-4B71-97D6-383D14E2A2A8}"/>
              </a:ext>
            </a:extLst>
          </p:cNvPr>
          <p:cNvSpPr/>
          <p:nvPr/>
        </p:nvSpPr>
        <p:spPr>
          <a:xfrm>
            <a:off x="3009129" y="798094"/>
            <a:ext cx="1923299" cy="282659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66" name="Flèche : double flèche horizontale 65">
            <a:extLst>
              <a:ext uri="{FF2B5EF4-FFF2-40B4-BE49-F238E27FC236}">
                <a16:creationId xmlns:a16="http://schemas.microsoft.com/office/drawing/2014/main" id="{04AFF412-FD82-4B6C-9F37-25011040E219}"/>
              </a:ext>
            </a:extLst>
          </p:cNvPr>
          <p:cNvSpPr/>
          <p:nvPr/>
        </p:nvSpPr>
        <p:spPr>
          <a:xfrm>
            <a:off x="7048808" y="802044"/>
            <a:ext cx="1749392" cy="274759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41D45F6-41DB-4922-A292-E07D10998E33}"/>
              </a:ext>
            </a:extLst>
          </p:cNvPr>
          <p:cNvSpPr txBox="1"/>
          <p:nvPr/>
        </p:nvSpPr>
        <p:spPr>
          <a:xfrm>
            <a:off x="8798201" y="739368"/>
            <a:ext cx="2470668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6"/>
                </a:solidFill>
              </a:rPr>
              <a:t>VOS RESSOURCES</a:t>
            </a:r>
          </a:p>
        </p:txBody>
      </p:sp>
      <p:cxnSp>
        <p:nvCxnSpPr>
          <p:cNvPr id="85" name="Connecteur droit 84">
            <a:extLst>
              <a:ext uri="{FF2B5EF4-FFF2-40B4-BE49-F238E27FC236}">
                <a16:creationId xmlns:a16="http://schemas.microsoft.com/office/drawing/2014/main" id="{10AAC26D-517A-432D-999D-F04DC35862B2}"/>
              </a:ext>
            </a:extLst>
          </p:cNvPr>
          <p:cNvCxnSpPr>
            <a:cxnSpLocks/>
          </p:cNvCxnSpPr>
          <p:nvPr/>
        </p:nvCxnSpPr>
        <p:spPr>
          <a:xfrm>
            <a:off x="3232558" y="1293694"/>
            <a:ext cx="0" cy="4368042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EF06D8AA-B929-4CB0-B2B0-28FC0C7EFC11}"/>
              </a:ext>
            </a:extLst>
          </p:cNvPr>
          <p:cNvSpPr/>
          <p:nvPr/>
        </p:nvSpPr>
        <p:spPr>
          <a:xfrm>
            <a:off x="193965" y="1220350"/>
            <a:ext cx="2704938" cy="3388459"/>
          </a:xfrm>
          <a:prstGeom prst="roundRect">
            <a:avLst>
              <a:gd name="adj" fmla="val 582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200" i="1" dirty="0">
              <a:solidFill>
                <a:sysClr val="windowText" lastClr="00000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115F894-61C1-458D-B40A-6C59E12E488F}"/>
              </a:ext>
            </a:extLst>
          </p:cNvPr>
          <p:cNvSpPr txBox="1"/>
          <p:nvPr/>
        </p:nvSpPr>
        <p:spPr>
          <a:xfrm>
            <a:off x="523137" y="739368"/>
            <a:ext cx="2457418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6"/>
                </a:solidFill>
              </a:rPr>
              <a:t>VOS ACTIVITES</a:t>
            </a:r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7C38C40F-6889-454C-B648-E7B52F8DF7CA}"/>
              </a:ext>
            </a:extLst>
          </p:cNvPr>
          <p:cNvSpPr/>
          <p:nvPr/>
        </p:nvSpPr>
        <p:spPr>
          <a:xfrm>
            <a:off x="3483963" y="1170667"/>
            <a:ext cx="4421361" cy="4601890"/>
          </a:xfrm>
          <a:prstGeom prst="roundRect">
            <a:avLst>
              <a:gd name="adj" fmla="val 392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200" i="1" dirty="0">
              <a:solidFill>
                <a:sysClr val="windowText" lastClr="000000"/>
              </a:solidFill>
            </a:endParaRPr>
          </a:p>
        </p:txBody>
      </p:sp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0D90DBA3-0745-4EE3-8D22-B15033B811EC}"/>
              </a:ext>
            </a:extLst>
          </p:cNvPr>
          <p:cNvSpPr/>
          <p:nvPr/>
        </p:nvSpPr>
        <p:spPr>
          <a:xfrm>
            <a:off x="8278168" y="1170667"/>
            <a:ext cx="3584170" cy="4601890"/>
          </a:xfrm>
          <a:prstGeom prst="roundRect">
            <a:avLst>
              <a:gd name="adj" fmla="val 350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200" i="1" dirty="0">
              <a:solidFill>
                <a:sysClr val="windowText" lastClr="000000"/>
              </a:solidFill>
            </a:endParaRP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0AD03277-1C6A-4048-B3F5-C319CEFF9631}"/>
              </a:ext>
            </a:extLst>
          </p:cNvPr>
          <p:cNvSpPr txBox="1"/>
          <p:nvPr/>
        </p:nvSpPr>
        <p:spPr>
          <a:xfrm>
            <a:off x="8278168" y="2104659"/>
            <a:ext cx="246764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2"/>
                </a:solidFill>
              </a:rPr>
              <a:t>Ressources humaines</a:t>
            </a:r>
            <a:endParaRPr lang="fr-FR" sz="900" dirty="0">
              <a:solidFill>
                <a:schemeClr val="accent2"/>
              </a:solidFill>
            </a:endParaRPr>
          </a:p>
          <a:p>
            <a:endParaRPr lang="fr-FR" sz="400" dirty="0">
              <a:solidFill>
                <a:schemeClr val="accent2"/>
              </a:solidFill>
            </a:endParaRP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F837477E-4DAB-4D59-A0D8-99FBC00BA58D}"/>
              </a:ext>
            </a:extLst>
          </p:cNvPr>
          <p:cNvSpPr txBox="1"/>
          <p:nvPr/>
        </p:nvSpPr>
        <p:spPr>
          <a:xfrm>
            <a:off x="8278168" y="1313583"/>
            <a:ext cx="2662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2"/>
                </a:solidFill>
              </a:rPr>
              <a:t>Ressources économiques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298F58BD-8DFA-44FE-8E43-6E46285F41A4}"/>
              </a:ext>
            </a:extLst>
          </p:cNvPr>
          <p:cNvSpPr txBox="1"/>
          <p:nvPr/>
        </p:nvSpPr>
        <p:spPr>
          <a:xfrm>
            <a:off x="8278168" y="3905121"/>
            <a:ext cx="2353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2"/>
                </a:solidFill>
              </a:rPr>
              <a:t>Ressources matérielles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56EED5A3-2C9F-4F0C-815F-C3D3E7369BE9}"/>
              </a:ext>
            </a:extLst>
          </p:cNvPr>
          <p:cNvSpPr txBox="1"/>
          <p:nvPr/>
        </p:nvSpPr>
        <p:spPr>
          <a:xfrm>
            <a:off x="8278168" y="3153235"/>
            <a:ext cx="25695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2"/>
                </a:solidFill>
              </a:rPr>
              <a:t>Ressources sociétales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495E0806-FF7D-4AF3-84B0-7EE5BE6C91B1}"/>
              </a:ext>
            </a:extLst>
          </p:cNvPr>
          <p:cNvSpPr txBox="1"/>
          <p:nvPr/>
        </p:nvSpPr>
        <p:spPr>
          <a:xfrm>
            <a:off x="3516719" y="2173516"/>
            <a:ext cx="24676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2"/>
                </a:solidFill>
              </a:rPr>
              <a:t>Impacts territoriaux et économiques</a:t>
            </a:r>
            <a:endParaRPr lang="fr-FR" sz="400" dirty="0">
              <a:solidFill>
                <a:schemeClr val="accent2"/>
              </a:solidFill>
            </a:endParaRP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7FE3636D-C204-4D5B-9581-9985F8F279AB}"/>
              </a:ext>
            </a:extLst>
          </p:cNvPr>
          <p:cNvSpPr txBox="1"/>
          <p:nvPr/>
        </p:nvSpPr>
        <p:spPr>
          <a:xfrm>
            <a:off x="3516719" y="1352675"/>
            <a:ext cx="2662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2"/>
                </a:solidFill>
              </a:rPr>
              <a:t>Impacts sur la santé de la population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8AB85515-815E-49EA-98D5-63C704902BCB}"/>
              </a:ext>
            </a:extLst>
          </p:cNvPr>
          <p:cNvSpPr txBox="1"/>
          <p:nvPr/>
        </p:nvSpPr>
        <p:spPr>
          <a:xfrm>
            <a:off x="3516719" y="4089522"/>
            <a:ext cx="2353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2"/>
                </a:solidFill>
              </a:rPr>
              <a:t>Impacts environnementaux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1E96F665-D577-4ED2-BB16-22CE7D7FC671}"/>
              </a:ext>
            </a:extLst>
          </p:cNvPr>
          <p:cNvSpPr txBox="1"/>
          <p:nvPr/>
        </p:nvSpPr>
        <p:spPr>
          <a:xfrm>
            <a:off x="3516719" y="3177239"/>
            <a:ext cx="25695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2"/>
                </a:solidFill>
              </a:rPr>
              <a:t>Impacts sociaux 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5231E80C-2A7D-49CC-91AB-931ABB0C95BF}"/>
              </a:ext>
            </a:extLst>
          </p:cNvPr>
          <p:cNvSpPr txBox="1"/>
          <p:nvPr/>
        </p:nvSpPr>
        <p:spPr>
          <a:xfrm>
            <a:off x="896627" y="1144792"/>
            <a:ext cx="11609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i="1" dirty="0">
                <a:solidFill>
                  <a:schemeClr val="accent2"/>
                </a:solidFill>
                <a:highlight>
                  <a:srgbClr val="F6F2EF"/>
                </a:highlight>
              </a:rPr>
              <a:t>AUJOURD’HUI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16442EF4-10DD-488A-B93B-E11C1B72C3A6}"/>
              </a:ext>
            </a:extLst>
          </p:cNvPr>
          <p:cNvSpPr txBox="1"/>
          <p:nvPr/>
        </p:nvSpPr>
        <p:spPr>
          <a:xfrm>
            <a:off x="4910716" y="1144792"/>
            <a:ext cx="11609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i="1" dirty="0">
                <a:solidFill>
                  <a:schemeClr val="accent2"/>
                </a:solidFill>
                <a:highlight>
                  <a:srgbClr val="F6F2EF"/>
                </a:highlight>
              </a:rPr>
              <a:t>AUJOURD’HUI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7E1FFE60-EF46-4753-9427-72A37F126614}"/>
              </a:ext>
            </a:extLst>
          </p:cNvPr>
          <p:cNvSpPr txBox="1"/>
          <p:nvPr/>
        </p:nvSpPr>
        <p:spPr>
          <a:xfrm>
            <a:off x="9229733" y="1144792"/>
            <a:ext cx="11609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i="1" dirty="0">
                <a:solidFill>
                  <a:schemeClr val="accent2"/>
                </a:solidFill>
                <a:highlight>
                  <a:srgbClr val="F6F2EF"/>
                </a:highlight>
              </a:rPr>
              <a:t>AUJOURD’HUI</a:t>
            </a:r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38981B05-C18C-4883-AFD2-2DED1207EF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627" y="752360"/>
            <a:ext cx="412172" cy="374126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B7E64E84-5A82-426C-A118-8A0008A3B4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0005" y="752360"/>
            <a:ext cx="399490" cy="374126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85BE3F27-820A-438A-92FC-70A339C6C2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81988" y="751377"/>
            <a:ext cx="369977" cy="376092"/>
          </a:xfrm>
          <a:prstGeom prst="rect">
            <a:avLst/>
          </a:prstGeom>
        </p:spPr>
      </p:pic>
      <p:sp>
        <p:nvSpPr>
          <p:cNvPr id="41" name="ZoneTexte 40">
            <a:extLst>
              <a:ext uri="{FF2B5EF4-FFF2-40B4-BE49-F238E27FC236}">
                <a16:creationId xmlns:a16="http://schemas.microsoft.com/office/drawing/2014/main" id="{6AECC19E-3EE1-4249-94BC-1B8FF977AC44}"/>
              </a:ext>
            </a:extLst>
          </p:cNvPr>
          <p:cNvSpPr txBox="1"/>
          <p:nvPr/>
        </p:nvSpPr>
        <p:spPr>
          <a:xfrm>
            <a:off x="6083381" y="27859"/>
            <a:ext cx="836114" cy="33855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</a:rPr>
              <a:t>OUTIL</a:t>
            </a:r>
          </a:p>
        </p:txBody>
      </p:sp>
      <p:pic>
        <p:nvPicPr>
          <p:cNvPr id="40" name="Image 39">
            <a:extLst>
              <a:ext uri="{FF2B5EF4-FFF2-40B4-BE49-F238E27FC236}">
                <a16:creationId xmlns:a16="http://schemas.microsoft.com/office/drawing/2014/main" id="{C76E583D-8A7B-4C37-952B-6FC707751E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52709" y="28748"/>
            <a:ext cx="394996" cy="354563"/>
          </a:xfrm>
          <a:prstGeom prst="rect">
            <a:avLst/>
          </a:prstGeom>
        </p:spPr>
      </p:pic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F6D2653E-12CA-4F5E-865B-C24BB30B9022}"/>
              </a:ext>
            </a:extLst>
          </p:cNvPr>
          <p:cNvSpPr/>
          <p:nvPr/>
        </p:nvSpPr>
        <p:spPr>
          <a:xfrm>
            <a:off x="73742" y="5841536"/>
            <a:ext cx="11919182" cy="974452"/>
          </a:xfrm>
          <a:prstGeom prst="roundRect">
            <a:avLst>
              <a:gd name="adj" fmla="val 14042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22E22030-F27B-44A7-B9BE-4272195C099C}"/>
              </a:ext>
            </a:extLst>
          </p:cNvPr>
          <p:cNvSpPr/>
          <p:nvPr/>
        </p:nvSpPr>
        <p:spPr>
          <a:xfrm>
            <a:off x="1677858" y="5936258"/>
            <a:ext cx="10179367" cy="784662"/>
          </a:xfrm>
          <a:prstGeom prst="roundRect">
            <a:avLst>
              <a:gd name="adj" fmla="val 1183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200" i="1" dirty="0">
              <a:solidFill>
                <a:sysClr val="windowText" lastClr="000000"/>
              </a:solidFill>
            </a:endParaRP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CF03D3DB-A8CC-4E1B-B5E6-A52E22DCFE80}"/>
              </a:ext>
            </a:extLst>
          </p:cNvPr>
          <p:cNvSpPr txBox="1"/>
          <p:nvPr/>
        </p:nvSpPr>
        <p:spPr>
          <a:xfrm>
            <a:off x="186031" y="5979306"/>
            <a:ext cx="1663336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6"/>
                </a:solidFill>
              </a:rPr>
              <a:t>VOTRE</a:t>
            </a:r>
          </a:p>
          <a:p>
            <a:r>
              <a:rPr lang="fr-FR" sz="2000" b="1" dirty="0">
                <a:solidFill>
                  <a:schemeClr val="accent6"/>
                </a:solidFill>
              </a:rPr>
              <a:t>VISION</a:t>
            </a:r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369FC02F-2F50-4FED-9C8E-9DAFE70CA7B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1756" y="6139398"/>
            <a:ext cx="377248" cy="400111"/>
          </a:xfrm>
          <a:prstGeom prst="rect">
            <a:avLst/>
          </a:prstGeom>
        </p:spPr>
      </p:pic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645837D2-496C-4CBB-857C-117ECEAAFB7B}"/>
              </a:ext>
            </a:extLst>
          </p:cNvPr>
          <p:cNvSpPr/>
          <p:nvPr/>
        </p:nvSpPr>
        <p:spPr>
          <a:xfrm>
            <a:off x="5694643" y="6142282"/>
            <a:ext cx="5752472" cy="475605"/>
          </a:xfrm>
          <a:prstGeom prst="roundRect">
            <a:avLst>
              <a:gd name="adj" fmla="val 21776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i="1" dirty="0">
                <a:solidFill>
                  <a:sysClr val="windowText" lastClr="000000"/>
                </a:solidFill>
              </a:rPr>
              <a:t>Disposez-vous d’une </a:t>
            </a:r>
            <a:r>
              <a:rPr lang="fr-FR" sz="1100" b="1" i="1" dirty="0">
                <a:solidFill>
                  <a:sysClr val="windowText" lastClr="000000"/>
                </a:solidFill>
              </a:rPr>
              <a:t>raison d’être </a:t>
            </a:r>
            <a:r>
              <a:rPr lang="fr-FR" sz="1100" i="1" dirty="0">
                <a:solidFill>
                  <a:sysClr val="windowText" lastClr="000000"/>
                </a:solidFill>
              </a:rPr>
              <a:t>? Est-ce que votre établissement partage </a:t>
            </a:r>
            <a:r>
              <a:rPr lang="fr-FR" sz="1100" b="1" i="1" dirty="0">
                <a:solidFill>
                  <a:sysClr val="windowText" lastClr="000000"/>
                </a:solidFill>
              </a:rPr>
              <a:t>des valeurs </a:t>
            </a:r>
            <a:r>
              <a:rPr lang="fr-FR" sz="1100" i="1" dirty="0">
                <a:solidFill>
                  <a:sysClr val="windowText" lastClr="000000"/>
                </a:solidFill>
              </a:rPr>
              <a:t>?</a:t>
            </a:r>
          </a:p>
          <a:p>
            <a:pPr algn="ctr"/>
            <a:r>
              <a:rPr lang="fr-FR" sz="1100" i="1" dirty="0">
                <a:solidFill>
                  <a:sysClr val="windowText" lastClr="000000"/>
                </a:solidFill>
              </a:rPr>
              <a:t>Avez-vous esquissé et partagé une </a:t>
            </a:r>
            <a:r>
              <a:rPr lang="fr-FR" sz="1100" b="1" i="1" dirty="0">
                <a:solidFill>
                  <a:sysClr val="windowText" lastClr="000000"/>
                </a:solidFill>
              </a:rPr>
              <a:t>ambition </a:t>
            </a:r>
            <a:r>
              <a:rPr lang="fr-FR" sz="1100" i="1" dirty="0">
                <a:solidFill>
                  <a:sysClr val="windowText" lastClr="000000"/>
                </a:solidFill>
              </a:rPr>
              <a:t>à long terme pour votre établissement ?</a:t>
            </a:r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BB6BD8C2-269C-40EF-B383-53D5101525BD}"/>
              </a:ext>
            </a:extLst>
          </p:cNvPr>
          <p:cNvSpPr/>
          <p:nvPr/>
        </p:nvSpPr>
        <p:spPr>
          <a:xfrm>
            <a:off x="2477520" y="5994631"/>
            <a:ext cx="2760210" cy="707225"/>
          </a:xfrm>
          <a:prstGeom prst="roundRect">
            <a:avLst>
              <a:gd name="adj" fmla="val 20486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i="1" dirty="0">
                <a:solidFill>
                  <a:sysClr val="windowText" lastClr="000000"/>
                </a:solidFill>
              </a:rPr>
              <a:t>Disposez-vous d’une vision à moyen / long terme de votre établissement ?</a:t>
            </a:r>
          </a:p>
          <a:p>
            <a:pPr algn="ctr"/>
            <a:r>
              <a:rPr lang="fr-FR" sz="1200" i="1" dirty="0">
                <a:solidFill>
                  <a:sysClr val="windowText" lastClr="000000"/>
                </a:solidFill>
              </a:rPr>
              <a:t>Que souhaiteriez-vous qu’il </a:t>
            </a:r>
            <a:r>
              <a:rPr lang="fr-FR" sz="1200" b="1" i="1" dirty="0">
                <a:solidFill>
                  <a:sysClr val="windowText" lastClr="000000"/>
                </a:solidFill>
              </a:rPr>
              <a:t>devienne</a:t>
            </a:r>
            <a:r>
              <a:rPr lang="fr-FR" sz="1200" i="1" dirty="0">
                <a:solidFill>
                  <a:sysClr val="windowText" lastClr="000000"/>
                </a:solidFill>
              </a:rPr>
              <a:t> ?</a:t>
            </a:r>
          </a:p>
        </p:txBody>
      </p:sp>
      <p:sp>
        <p:nvSpPr>
          <p:cNvPr id="44" name="Rectangle : coins arrondis 43">
            <a:extLst>
              <a:ext uri="{FF2B5EF4-FFF2-40B4-BE49-F238E27FC236}">
                <a16:creationId xmlns:a16="http://schemas.microsoft.com/office/drawing/2014/main" id="{DE925026-E113-41E9-ACF5-0A877AC7E9A0}"/>
              </a:ext>
            </a:extLst>
          </p:cNvPr>
          <p:cNvSpPr/>
          <p:nvPr/>
        </p:nvSpPr>
        <p:spPr>
          <a:xfrm>
            <a:off x="577721" y="3305326"/>
            <a:ext cx="1838361" cy="846554"/>
          </a:xfrm>
          <a:prstGeom prst="roundRect">
            <a:avLst>
              <a:gd name="adj" fmla="val 17156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i="1" dirty="0">
                <a:solidFill>
                  <a:sysClr val="windowText" lastClr="000000"/>
                </a:solidFill>
              </a:rPr>
              <a:t>Comment caractériseriez-vous vos activités ?</a:t>
            </a:r>
          </a:p>
          <a:p>
            <a:pPr algn="ctr"/>
            <a:r>
              <a:rPr lang="fr-FR" sz="1100" i="1" dirty="0">
                <a:solidFill>
                  <a:sysClr val="windowText" lastClr="000000"/>
                </a:solidFill>
              </a:rPr>
              <a:t>Quels chiffres clefs les précisent ? …</a:t>
            </a:r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C62173F9-280F-4B78-8397-283E43A6DBC6}"/>
              </a:ext>
            </a:extLst>
          </p:cNvPr>
          <p:cNvSpPr/>
          <p:nvPr/>
        </p:nvSpPr>
        <p:spPr>
          <a:xfrm>
            <a:off x="409868" y="1976919"/>
            <a:ext cx="2259956" cy="899016"/>
          </a:xfrm>
          <a:prstGeom prst="roundRect">
            <a:avLst>
              <a:gd name="adj" fmla="val 1502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i="1" dirty="0">
                <a:solidFill>
                  <a:sysClr val="windowText" lastClr="000000"/>
                </a:solidFill>
              </a:rPr>
              <a:t>Quelles sont vos activités ? Qu’est-ce qui vous distingue par rapport aux acteurs de soins et d’accompagnement du territoire ? …</a:t>
            </a:r>
          </a:p>
        </p:txBody>
      </p:sp>
      <p:sp>
        <p:nvSpPr>
          <p:cNvPr id="56" name="Rectangle : coins arrondis 55">
            <a:extLst>
              <a:ext uri="{FF2B5EF4-FFF2-40B4-BE49-F238E27FC236}">
                <a16:creationId xmlns:a16="http://schemas.microsoft.com/office/drawing/2014/main" id="{6949C16D-824F-4E5C-BA9A-B5FA3521DDD0}"/>
              </a:ext>
            </a:extLst>
          </p:cNvPr>
          <p:cNvSpPr/>
          <p:nvPr/>
        </p:nvSpPr>
        <p:spPr>
          <a:xfrm>
            <a:off x="3749020" y="1708856"/>
            <a:ext cx="3762123" cy="392969"/>
          </a:xfrm>
          <a:prstGeom prst="roundRect">
            <a:avLst>
              <a:gd name="adj" fmla="val 23617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i="1" dirty="0">
                <a:solidFill>
                  <a:sysClr val="windowText" lastClr="000000"/>
                </a:solidFill>
              </a:rPr>
              <a:t>Quelle est votre contribution à la santé de la population pour votre territoire ? …</a:t>
            </a:r>
          </a:p>
        </p:txBody>
      </p:sp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A76D3B25-9D7B-49A3-A0F7-353B28EDDD67}"/>
              </a:ext>
            </a:extLst>
          </p:cNvPr>
          <p:cNvSpPr/>
          <p:nvPr/>
        </p:nvSpPr>
        <p:spPr>
          <a:xfrm>
            <a:off x="3763284" y="2499005"/>
            <a:ext cx="3762124" cy="609923"/>
          </a:xfrm>
          <a:prstGeom prst="roundRect">
            <a:avLst>
              <a:gd name="adj" fmla="val 1564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i="1" dirty="0">
                <a:solidFill>
                  <a:sysClr val="windowText" lastClr="000000"/>
                </a:solidFill>
              </a:rPr>
              <a:t>Quelle est votre contribution à l’emploi sur votre territoire ?</a:t>
            </a:r>
          </a:p>
          <a:p>
            <a:pPr algn="ctr"/>
            <a:r>
              <a:rPr lang="fr-FR" sz="1100" i="1" dirty="0">
                <a:solidFill>
                  <a:sysClr val="windowText" lastClr="000000"/>
                </a:solidFill>
              </a:rPr>
              <a:t>Plus largement, connaissez-vous l’impact économique de votre activité sur le territoire (fournisseurs…) ? …</a:t>
            </a:r>
          </a:p>
        </p:txBody>
      </p:sp>
      <p:sp>
        <p:nvSpPr>
          <p:cNvPr id="59" name="Rectangle : coins arrondis 58">
            <a:extLst>
              <a:ext uri="{FF2B5EF4-FFF2-40B4-BE49-F238E27FC236}">
                <a16:creationId xmlns:a16="http://schemas.microsoft.com/office/drawing/2014/main" id="{E97F57A1-CE98-434D-AE02-428A2FC413A9}"/>
              </a:ext>
            </a:extLst>
          </p:cNvPr>
          <p:cNvSpPr/>
          <p:nvPr/>
        </p:nvSpPr>
        <p:spPr>
          <a:xfrm>
            <a:off x="3735887" y="4326188"/>
            <a:ext cx="3762125" cy="739869"/>
          </a:xfrm>
          <a:prstGeom prst="roundRect">
            <a:avLst>
              <a:gd name="adj" fmla="val 23617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i="1" dirty="0">
                <a:solidFill>
                  <a:sysClr val="windowText" lastClr="000000"/>
                </a:solidFill>
              </a:rPr>
              <a:t>Quels sont vos impacts environnementaux ? </a:t>
            </a:r>
          </a:p>
          <a:p>
            <a:pPr algn="ctr"/>
            <a:r>
              <a:rPr lang="fr-FR" sz="1100" i="1" dirty="0">
                <a:solidFill>
                  <a:sysClr val="windowText" lastClr="000000"/>
                </a:solidFill>
              </a:rPr>
              <a:t>Quelles sont vos contributions à la protection de l’environnement ? Quelle est votre contribution à la décarbonation du secteur ? …</a:t>
            </a:r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BAD96282-CFBF-41C6-91DF-BCDA7BDD2069}"/>
              </a:ext>
            </a:extLst>
          </p:cNvPr>
          <p:cNvSpPr/>
          <p:nvPr/>
        </p:nvSpPr>
        <p:spPr>
          <a:xfrm>
            <a:off x="3748194" y="3404814"/>
            <a:ext cx="3777214" cy="686746"/>
          </a:xfrm>
          <a:prstGeom prst="roundRect">
            <a:avLst>
              <a:gd name="adj" fmla="val 23617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i="1" dirty="0">
                <a:solidFill>
                  <a:sysClr val="windowText" lastClr="000000"/>
                </a:solidFill>
              </a:rPr>
              <a:t>Quelle est votre attractivité en termes de formation ? Quelle est votre notoriété nationale et internationale en termes de recherche ? Quel est votre impact sur la fidélisation du personnel ? …</a:t>
            </a:r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DA2EE2D0-9F57-4AED-8420-FA69D3DD6FC6}"/>
              </a:ext>
            </a:extLst>
          </p:cNvPr>
          <p:cNvSpPr/>
          <p:nvPr/>
        </p:nvSpPr>
        <p:spPr>
          <a:xfrm>
            <a:off x="8445511" y="1609741"/>
            <a:ext cx="3166166" cy="288250"/>
          </a:xfrm>
          <a:prstGeom prst="roundRect">
            <a:avLst>
              <a:gd name="adj" fmla="val 23617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i="1" dirty="0">
                <a:solidFill>
                  <a:sysClr val="windowText" lastClr="000000"/>
                </a:solidFill>
              </a:rPr>
              <a:t>Quelle sont vos sources de financements ? ... </a:t>
            </a:r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6B764492-C741-452C-9FF1-D40AFFD95A19}"/>
              </a:ext>
            </a:extLst>
          </p:cNvPr>
          <p:cNvSpPr/>
          <p:nvPr/>
        </p:nvSpPr>
        <p:spPr>
          <a:xfrm>
            <a:off x="8445511" y="2441535"/>
            <a:ext cx="3166166" cy="515854"/>
          </a:xfrm>
          <a:prstGeom prst="roundRect">
            <a:avLst>
              <a:gd name="adj" fmla="val 23617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i="1" dirty="0">
                <a:solidFill>
                  <a:sysClr val="windowText" lastClr="000000"/>
                </a:solidFill>
              </a:rPr>
              <a:t>Quel est votre nombre de salariés ? Combien cela représente-t-il pour le territoire ? …</a:t>
            </a:r>
          </a:p>
        </p:txBody>
      </p:sp>
      <p:sp>
        <p:nvSpPr>
          <p:cNvPr id="63" name="Rectangle : coins arrondis 62">
            <a:extLst>
              <a:ext uri="{FF2B5EF4-FFF2-40B4-BE49-F238E27FC236}">
                <a16:creationId xmlns:a16="http://schemas.microsoft.com/office/drawing/2014/main" id="{0A381C63-BC00-4823-992B-1DEB743108F4}"/>
              </a:ext>
            </a:extLst>
          </p:cNvPr>
          <p:cNvSpPr/>
          <p:nvPr/>
        </p:nvSpPr>
        <p:spPr>
          <a:xfrm>
            <a:off x="8445511" y="3496051"/>
            <a:ext cx="3176047" cy="332836"/>
          </a:xfrm>
          <a:prstGeom prst="roundRect">
            <a:avLst>
              <a:gd name="adj" fmla="val 23617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i="1" dirty="0">
                <a:solidFill>
                  <a:sysClr val="windowText" lastClr="000000"/>
                </a:solidFill>
              </a:rPr>
              <a:t>Quels sont vos partenaires ? Comptez-vous des aidants / bénévoles ? Combien ? …</a:t>
            </a:r>
          </a:p>
        </p:txBody>
      </p: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C78DE9F6-3063-4EE9-A57E-1A86421483AC}"/>
              </a:ext>
            </a:extLst>
          </p:cNvPr>
          <p:cNvSpPr/>
          <p:nvPr/>
        </p:nvSpPr>
        <p:spPr>
          <a:xfrm>
            <a:off x="8445511" y="4224441"/>
            <a:ext cx="3166166" cy="550863"/>
          </a:xfrm>
          <a:prstGeom prst="roundRect">
            <a:avLst>
              <a:gd name="adj" fmla="val 23617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i="1" dirty="0">
                <a:solidFill>
                  <a:sysClr val="windowText" lastClr="000000"/>
                </a:solidFill>
              </a:rPr>
              <a:t>Combien d’établissements gérez-vous ? Pour quelle surface ? Quelle consommation d’énergie ? …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8506C3BD-BD83-40A1-98E9-66CD67CA968C}"/>
              </a:ext>
            </a:extLst>
          </p:cNvPr>
          <p:cNvSpPr txBox="1"/>
          <p:nvPr/>
        </p:nvSpPr>
        <p:spPr>
          <a:xfrm>
            <a:off x="3482138" y="5020325"/>
            <a:ext cx="2353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2"/>
                </a:solidFill>
              </a:rPr>
              <a:t>Autres impacts ?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422E5710-298D-43E4-9B19-5821B17B5424}"/>
              </a:ext>
            </a:extLst>
          </p:cNvPr>
          <p:cNvSpPr txBox="1"/>
          <p:nvPr/>
        </p:nvSpPr>
        <p:spPr>
          <a:xfrm>
            <a:off x="8276416" y="4904408"/>
            <a:ext cx="2353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2"/>
                </a:solidFill>
              </a:rPr>
              <a:t>Autres ressources ?</a:t>
            </a:r>
          </a:p>
        </p:txBody>
      </p:sp>
      <p:sp>
        <p:nvSpPr>
          <p:cNvPr id="82" name="Rectangle : coins arrondis 81">
            <a:extLst>
              <a:ext uri="{FF2B5EF4-FFF2-40B4-BE49-F238E27FC236}">
                <a16:creationId xmlns:a16="http://schemas.microsoft.com/office/drawing/2014/main" id="{3F608ABB-979E-4589-8083-1B2DEC2EE2F4}"/>
              </a:ext>
            </a:extLst>
          </p:cNvPr>
          <p:cNvSpPr/>
          <p:nvPr/>
        </p:nvSpPr>
        <p:spPr>
          <a:xfrm>
            <a:off x="4633421" y="5251398"/>
            <a:ext cx="2843871" cy="429783"/>
          </a:xfrm>
          <a:prstGeom prst="roundRect">
            <a:avLst>
              <a:gd name="adj" fmla="val 23617"/>
            </a:avLst>
          </a:prstGeom>
          <a:solidFill>
            <a:schemeClr val="accent6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i="1" dirty="0">
                <a:solidFill>
                  <a:sysClr val="windowText" lastClr="000000"/>
                </a:solidFill>
              </a:rPr>
              <a:t>Identifiez-vous d’autres impacts caractéristiques de vos activités ? Lesquels ?</a:t>
            </a:r>
          </a:p>
        </p:txBody>
      </p:sp>
      <p:sp>
        <p:nvSpPr>
          <p:cNvPr id="84" name="Rectangle : coins arrondis 83">
            <a:extLst>
              <a:ext uri="{FF2B5EF4-FFF2-40B4-BE49-F238E27FC236}">
                <a16:creationId xmlns:a16="http://schemas.microsoft.com/office/drawing/2014/main" id="{3EDC74DD-1891-478C-A673-B01C5FCF7F3F}"/>
              </a:ext>
            </a:extLst>
          </p:cNvPr>
          <p:cNvSpPr/>
          <p:nvPr/>
        </p:nvSpPr>
        <p:spPr>
          <a:xfrm>
            <a:off x="8798199" y="5185491"/>
            <a:ext cx="2935477" cy="501063"/>
          </a:xfrm>
          <a:prstGeom prst="roundRect">
            <a:avLst>
              <a:gd name="adj" fmla="val 23617"/>
            </a:avLst>
          </a:prstGeom>
          <a:solidFill>
            <a:schemeClr val="accent6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i="1" dirty="0">
                <a:solidFill>
                  <a:sysClr val="windowText" lastClr="000000"/>
                </a:solidFill>
              </a:rPr>
              <a:t>Identifiez-vous d’autres ressources nécessaires pour mener vos activités ? Lesquelles ?</a:t>
            </a:r>
          </a:p>
        </p:txBody>
      </p:sp>
      <p:sp>
        <p:nvSpPr>
          <p:cNvPr id="86" name="Bulle narrative : rectangle à coins arrondis 85">
            <a:extLst>
              <a:ext uri="{FF2B5EF4-FFF2-40B4-BE49-F238E27FC236}">
                <a16:creationId xmlns:a16="http://schemas.microsoft.com/office/drawing/2014/main" id="{10CFB837-E2CA-4A5F-BD76-CFE6E751A193}"/>
              </a:ext>
            </a:extLst>
          </p:cNvPr>
          <p:cNvSpPr/>
          <p:nvPr/>
        </p:nvSpPr>
        <p:spPr>
          <a:xfrm>
            <a:off x="7923504" y="-2438"/>
            <a:ext cx="3951901" cy="707886"/>
          </a:xfrm>
          <a:prstGeom prst="wedgeRoundRectCallout">
            <a:avLst>
              <a:gd name="adj1" fmla="val -59714"/>
              <a:gd name="adj2" fmla="val 36265"/>
              <a:gd name="adj3" fmla="val 16667"/>
            </a:avLst>
          </a:prstGeom>
          <a:solidFill>
            <a:schemeClr val="accent6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dirty="0">
                <a:solidFill>
                  <a:sysClr val="windowText" lastClr="000000"/>
                </a:solidFill>
              </a:rPr>
              <a:t>Utilisez cette schématisation pour votre établissement. Elle offre : </a:t>
            </a:r>
          </a:p>
          <a:p>
            <a:r>
              <a:rPr lang="fr-FR" sz="900" dirty="0">
                <a:solidFill>
                  <a:sysClr val="windowText" lastClr="000000"/>
                </a:solidFill>
              </a:rPr>
              <a:t>- </a:t>
            </a:r>
            <a:r>
              <a:rPr lang="fr-FR" sz="900" b="1" dirty="0">
                <a:solidFill>
                  <a:sysClr val="windowText" lastClr="000000"/>
                </a:solidFill>
              </a:rPr>
              <a:t>Concision</a:t>
            </a:r>
            <a:r>
              <a:rPr lang="fr-FR" sz="900" dirty="0">
                <a:solidFill>
                  <a:sysClr val="windowText" lastClr="000000"/>
                </a:solidFill>
              </a:rPr>
              <a:t> – Le schéma ne doit pas dépasser 1 page</a:t>
            </a:r>
          </a:p>
          <a:p>
            <a:r>
              <a:rPr lang="fr-FR" sz="900" dirty="0">
                <a:solidFill>
                  <a:sysClr val="windowText" lastClr="000000"/>
                </a:solidFill>
              </a:rPr>
              <a:t>- </a:t>
            </a:r>
            <a:r>
              <a:rPr lang="fr-FR" sz="900" b="1" dirty="0">
                <a:solidFill>
                  <a:sysClr val="windowText" lastClr="000000"/>
                </a:solidFill>
              </a:rPr>
              <a:t>Compréhension étendue </a:t>
            </a:r>
            <a:r>
              <a:rPr lang="fr-FR" sz="900" dirty="0">
                <a:solidFill>
                  <a:sysClr val="windowText" lastClr="000000"/>
                </a:solidFill>
              </a:rPr>
              <a:t>– Vous listez vos principaux enjeux</a:t>
            </a:r>
          </a:p>
          <a:p>
            <a:r>
              <a:rPr lang="fr-FR" sz="900" dirty="0">
                <a:solidFill>
                  <a:sysClr val="windowText" lastClr="000000"/>
                </a:solidFill>
              </a:rPr>
              <a:t>- </a:t>
            </a:r>
            <a:r>
              <a:rPr lang="fr-FR" sz="900" b="1" dirty="0">
                <a:solidFill>
                  <a:sysClr val="windowText" lastClr="000000"/>
                </a:solidFill>
              </a:rPr>
              <a:t>Liens et interdépendances</a:t>
            </a:r>
          </a:p>
        </p:txBody>
      </p:sp>
    </p:spTree>
    <p:extLst>
      <p:ext uri="{BB962C8B-B14F-4D97-AF65-F5344CB8AC3E}">
        <p14:creationId xmlns:p14="http://schemas.microsoft.com/office/powerpoint/2010/main" val="2327974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D9FFF45-AEC8-43BE-AD9F-2C3F7E195FF1}"/>
              </a:ext>
            </a:extLst>
          </p:cNvPr>
          <p:cNvSpPr/>
          <p:nvPr/>
        </p:nvSpPr>
        <p:spPr>
          <a:xfrm>
            <a:off x="0" y="-63767"/>
            <a:ext cx="12204586" cy="107914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b="1" strike="sngStrike" dirty="0">
              <a:solidFill>
                <a:schemeClr val="accent2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 : coins arrondis 70">
            <a:extLst>
              <a:ext uri="{FF2B5EF4-FFF2-40B4-BE49-F238E27FC236}">
                <a16:creationId xmlns:a16="http://schemas.microsoft.com/office/drawing/2014/main" id="{1EBA39D9-5C06-43E0-AF50-CC088FF1BBC9}"/>
              </a:ext>
            </a:extLst>
          </p:cNvPr>
          <p:cNvSpPr/>
          <p:nvPr/>
        </p:nvSpPr>
        <p:spPr>
          <a:xfrm>
            <a:off x="78854" y="1901718"/>
            <a:ext cx="11919182" cy="4883460"/>
          </a:xfrm>
          <a:prstGeom prst="roundRect">
            <a:avLst>
              <a:gd name="adj" fmla="val 4182"/>
            </a:avLst>
          </a:prstGeom>
          <a:solidFill>
            <a:srgbClr val="C3E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C021C427-1658-4890-8E04-514E886DF57F}"/>
              </a:ext>
            </a:extLst>
          </p:cNvPr>
          <p:cNvCxnSpPr>
            <a:cxnSpLocks/>
          </p:cNvCxnSpPr>
          <p:nvPr/>
        </p:nvCxnSpPr>
        <p:spPr>
          <a:xfrm>
            <a:off x="8111874" y="2199836"/>
            <a:ext cx="0" cy="4463863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>
            <a:extLst>
              <a:ext uri="{FF2B5EF4-FFF2-40B4-BE49-F238E27FC236}">
                <a16:creationId xmlns:a16="http://schemas.microsoft.com/office/drawing/2014/main" id="{10AAC26D-517A-432D-999D-F04DC35862B2}"/>
              </a:ext>
            </a:extLst>
          </p:cNvPr>
          <p:cNvCxnSpPr>
            <a:cxnSpLocks/>
          </p:cNvCxnSpPr>
          <p:nvPr/>
        </p:nvCxnSpPr>
        <p:spPr>
          <a:xfrm>
            <a:off x="3271746" y="2295657"/>
            <a:ext cx="0" cy="4368042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EF06D8AA-B929-4CB0-B2B0-28FC0C7EFC11}"/>
              </a:ext>
            </a:extLst>
          </p:cNvPr>
          <p:cNvSpPr/>
          <p:nvPr/>
        </p:nvSpPr>
        <p:spPr>
          <a:xfrm>
            <a:off x="193964" y="2143356"/>
            <a:ext cx="2865565" cy="4520343"/>
          </a:xfrm>
          <a:prstGeom prst="roundRect">
            <a:avLst>
              <a:gd name="adj" fmla="val 582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200" i="1" dirty="0">
              <a:solidFill>
                <a:sysClr val="windowText" lastClr="000000"/>
              </a:solidFill>
            </a:endParaRPr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7C38C40F-6889-454C-B648-E7B52F8DF7CA}"/>
              </a:ext>
            </a:extLst>
          </p:cNvPr>
          <p:cNvSpPr/>
          <p:nvPr/>
        </p:nvSpPr>
        <p:spPr>
          <a:xfrm>
            <a:off x="3483963" y="2153979"/>
            <a:ext cx="4421361" cy="4509720"/>
          </a:xfrm>
          <a:prstGeom prst="roundRect">
            <a:avLst>
              <a:gd name="adj" fmla="val 392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200" i="1" dirty="0">
              <a:solidFill>
                <a:sysClr val="windowText" lastClr="000000"/>
              </a:solidFill>
            </a:endParaRPr>
          </a:p>
        </p:txBody>
      </p:sp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0D90DBA3-0745-4EE3-8D22-B15033B811EC}"/>
              </a:ext>
            </a:extLst>
          </p:cNvPr>
          <p:cNvSpPr/>
          <p:nvPr/>
        </p:nvSpPr>
        <p:spPr>
          <a:xfrm>
            <a:off x="8278168" y="2143357"/>
            <a:ext cx="3584170" cy="4520342"/>
          </a:xfrm>
          <a:prstGeom prst="roundRect">
            <a:avLst>
              <a:gd name="adj" fmla="val 569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200" i="1" dirty="0">
              <a:solidFill>
                <a:sysClr val="windowText" lastClr="000000"/>
              </a:solidFill>
            </a:endParaRP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0AD03277-1C6A-4048-B3F5-C319CEFF9631}"/>
              </a:ext>
            </a:extLst>
          </p:cNvPr>
          <p:cNvSpPr txBox="1"/>
          <p:nvPr/>
        </p:nvSpPr>
        <p:spPr>
          <a:xfrm>
            <a:off x="8311869" y="4549373"/>
            <a:ext cx="246764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2"/>
                </a:solidFill>
              </a:rPr>
              <a:t>Ressources humaines</a:t>
            </a:r>
            <a:endParaRPr lang="fr-FR" sz="900" dirty="0">
              <a:solidFill>
                <a:schemeClr val="accent2"/>
              </a:solidFill>
            </a:endParaRPr>
          </a:p>
          <a:p>
            <a:endParaRPr lang="fr-FR" sz="400" dirty="0">
              <a:solidFill>
                <a:schemeClr val="accent2"/>
              </a:solidFill>
            </a:endParaRP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F837477E-4DAB-4D59-A0D8-99FBC00BA58D}"/>
              </a:ext>
            </a:extLst>
          </p:cNvPr>
          <p:cNvSpPr txBox="1"/>
          <p:nvPr/>
        </p:nvSpPr>
        <p:spPr>
          <a:xfrm>
            <a:off x="8311869" y="3790170"/>
            <a:ext cx="2662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2"/>
                </a:solidFill>
              </a:rPr>
              <a:t>Ressources économiques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298F58BD-8DFA-44FE-8E43-6E46285F41A4}"/>
              </a:ext>
            </a:extLst>
          </p:cNvPr>
          <p:cNvSpPr txBox="1"/>
          <p:nvPr/>
        </p:nvSpPr>
        <p:spPr>
          <a:xfrm>
            <a:off x="8311869" y="6129335"/>
            <a:ext cx="2353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2"/>
                </a:solidFill>
              </a:rPr>
              <a:t>Ressources matérielles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56EED5A3-2C9F-4F0C-815F-C3D3E7369BE9}"/>
              </a:ext>
            </a:extLst>
          </p:cNvPr>
          <p:cNvSpPr txBox="1"/>
          <p:nvPr/>
        </p:nvSpPr>
        <p:spPr>
          <a:xfrm>
            <a:off x="8311869" y="5370131"/>
            <a:ext cx="25695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2"/>
                </a:solidFill>
              </a:rPr>
              <a:t>Ressources sociétales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495E0806-FF7D-4AF3-84B0-7EE5BE6C91B1}"/>
              </a:ext>
            </a:extLst>
          </p:cNvPr>
          <p:cNvSpPr txBox="1"/>
          <p:nvPr/>
        </p:nvSpPr>
        <p:spPr>
          <a:xfrm>
            <a:off x="3504536" y="4500297"/>
            <a:ext cx="24676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2"/>
                </a:solidFill>
              </a:rPr>
              <a:t>Impacts territoriaux et économiques</a:t>
            </a:r>
            <a:endParaRPr lang="fr-FR" sz="400" dirty="0">
              <a:solidFill>
                <a:schemeClr val="accent2"/>
              </a:solidFill>
            </a:endParaRP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7FE3636D-C204-4D5B-9581-9985F8F279AB}"/>
              </a:ext>
            </a:extLst>
          </p:cNvPr>
          <p:cNvSpPr txBox="1"/>
          <p:nvPr/>
        </p:nvSpPr>
        <p:spPr>
          <a:xfrm>
            <a:off x="3504536" y="3737973"/>
            <a:ext cx="2662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2"/>
                </a:solidFill>
              </a:rPr>
              <a:t>Impacts sur la santé de la population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8AB85515-815E-49EA-98D5-63C704902BCB}"/>
              </a:ext>
            </a:extLst>
          </p:cNvPr>
          <p:cNvSpPr txBox="1"/>
          <p:nvPr/>
        </p:nvSpPr>
        <p:spPr>
          <a:xfrm>
            <a:off x="3504536" y="6024945"/>
            <a:ext cx="23536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2"/>
                </a:solidFill>
              </a:rPr>
              <a:t>Impacts environnementaux</a:t>
            </a:r>
          </a:p>
          <a:p>
            <a:endParaRPr lang="fr-FR" sz="1050" dirty="0">
              <a:solidFill>
                <a:schemeClr val="accent2"/>
              </a:solidFill>
            </a:endParaRP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1E96F665-D577-4ED2-BB16-22CE7D7FC671}"/>
              </a:ext>
            </a:extLst>
          </p:cNvPr>
          <p:cNvSpPr txBox="1"/>
          <p:nvPr/>
        </p:nvSpPr>
        <p:spPr>
          <a:xfrm>
            <a:off x="3504536" y="5262621"/>
            <a:ext cx="25695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2"/>
                </a:solidFill>
              </a:rPr>
              <a:t>Impacts sociaux 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4B058E17-5129-41C2-BD40-56EE7F3FE321}"/>
              </a:ext>
            </a:extLst>
          </p:cNvPr>
          <p:cNvSpPr txBox="1"/>
          <p:nvPr/>
        </p:nvSpPr>
        <p:spPr>
          <a:xfrm>
            <a:off x="1033916" y="2480380"/>
            <a:ext cx="11609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>
                <a:solidFill>
                  <a:schemeClr val="accent2"/>
                </a:solidFill>
                <a:highlight>
                  <a:srgbClr val="C3EAFF"/>
                </a:highlight>
              </a:rPr>
              <a:t>DEMAIN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5A8A4C21-BAE3-44D7-A2C8-10A66414B7A2}"/>
              </a:ext>
            </a:extLst>
          </p:cNvPr>
          <p:cNvSpPr txBox="1"/>
          <p:nvPr/>
        </p:nvSpPr>
        <p:spPr>
          <a:xfrm>
            <a:off x="5237805" y="2480231"/>
            <a:ext cx="11609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>
                <a:solidFill>
                  <a:schemeClr val="accent2"/>
                </a:solidFill>
                <a:highlight>
                  <a:srgbClr val="C3EAFF"/>
                </a:highlight>
              </a:rPr>
              <a:t>DEMAIN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8C5CFD9C-036E-428A-A654-0067AF9CD828}"/>
              </a:ext>
            </a:extLst>
          </p:cNvPr>
          <p:cNvSpPr txBox="1"/>
          <p:nvPr/>
        </p:nvSpPr>
        <p:spPr>
          <a:xfrm>
            <a:off x="9511684" y="2483889"/>
            <a:ext cx="11609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>
                <a:solidFill>
                  <a:schemeClr val="accent2"/>
                </a:solidFill>
                <a:highlight>
                  <a:srgbClr val="C3EAFF"/>
                </a:highlight>
              </a:rPr>
              <a:t>DEMAIN</a:t>
            </a:r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17A5EEB9-B513-4AFF-A81D-BEC16063D146}"/>
              </a:ext>
            </a:extLst>
          </p:cNvPr>
          <p:cNvSpPr/>
          <p:nvPr/>
        </p:nvSpPr>
        <p:spPr>
          <a:xfrm>
            <a:off x="114451" y="776951"/>
            <a:ext cx="11919182" cy="974452"/>
          </a:xfrm>
          <a:prstGeom prst="roundRect">
            <a:avLst>
              <a:gd name="adj" fmla="val 14042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7" name="Rectangle : coins arrondis 46">
            <a:extLst>
              <a:ext uri="{FF2B5EF4-FFF2-40B4-BE49-F238E27FC236}">
                <a16:creationId xmlns:a16="http://schemas.microsoft.com/office/drawing/2014/main" id="{11D541A2-BC4E-4471-B90A-9049100F09EB}"/>
              </a:ext>
            </a:extLst>
          </p:cNvPr>
          <p:cNvSpPr/>
          <p:nvPr/>
        </p:nvSpPr>
        <p:spPr>
          <a:xfrm>
            <a:off x="1677858" y="605306"/>
            <a:ext cx="10179367" cy="784662"/>
          </a:xfrm>
          <a:prstGeom prst="roundRect">
            <a:avLst>
              <a:gd name="adj" fmla="val 1183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200" i="1" dirty="0">
              <a:solidFill>
                <a:sysClr val="windowText" lastClr="000000"/>
              </a:solidFill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A0756317-42D3-4034-9536-230B24D2D858}"/>
              </a:ext>
            </a:extLst>
          </p:cNvPr>
          <p:cNvSpPr txBox="1"/>
          <p:nvPr/>
        </p:nvSpPr>
        <p:spPr>
          <a:xfrm>
            <a:off x="226740" y="914721"/>
            <a:ext cx="1663336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6"/>
                </a:solidFill>
              </a:rPr>
              <a:t>VOTRE</a:t>
            </a:r>
          </a:p>
          <a:p>
            <a:r>
              <a:rPr lang="fr-FR" sz="2000" b="1" dirty="0">
                <a:solidFill>
                  <a:schemeClr val="accent6"/>
                </a:solidFill>
              </a:rPr>
              <a:t>VISION</a:t>
            </a:r>
          </a:p>
        </p:txBody>
      </p:sp>
      <p:pic>
        <p:nvPicPr>
          <p:cNvPr id="51" name="Image 50">
            <a:extLst>
              <a:ext uri="{FF2B5EF4-FFF2-40B4-BE49-F238E27FC236}">
                <a16:creationId xmlns:a16="http://schemas.microsoft.com/office/drawing/2014/main" id="{F30AB3B7-13AC-41A2-AA39-4E48188F5D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465" y="1074813"/>
            <a:ext cx="377248" cy="400111"/>
          </a:xfrm>
          <a:prstGeom prst="rect">
            <a:avLst/>
          </a:prstGeom>
        </p:spPr>
      </p:pic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2B642BE3-314C-4A2B-A71F-357C4A36611C}"/>
              </a:ext>
            </a:extLst>
          </p:cNvPr>
          <p:cNvSpPr/>
          <p:nvPr/>
        </p:nvSpPr>
        <p:spPr>
          <a:xfrm>
            <a:off x="5735352" y="1077697"/>
            <a:ext cx="5752472" cy="475605"/>
          </a:xfrm>
          <a:prstGeom prst="roundRect">
            <a:avLst>
              <a:gd name="adj" fmla="val 21776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i="1" dirty="0">
                <a:solidFill>
                  <a:sysClr val="windowText" lastClr="000000"/>
                </a:solidFill>
              </a:rPr>
              <a:t>Disposez-vous d’une </a:t>
            </a:r>
            <a:r>
              <a:rPr lang="fr-FR" sz="1100" b="1" i="1" dirty="0">
                <a:solidFill>
                  <a:sysClr val="windowText" lastClr="000000"/>
                </a:solidFill>
              </a:rPr>
              <a:t>raison d’être </a:t>
            </a:r>
            <a:r>
              <a:rPr lang="fr-FR" sz="1100" i="1" dirty="0">
                <a:solidFill>
                  <a:sysClr val="windowText" lastClr="000000"/>
                </a:solidFill>
              </a:rPr>
              <a:t>? Est-ce que votre établissement partage </a:t>
            </a:r>
            <a:r>
              <a:rPr lang="fr-FR" sz="1100" b="1" i="1" dirty="0">
                <a:solidFill>
                  <a:sysClr val="windowText" lastClr="000000"/>
                </a:solidFill>
              </a:rPr>
              <a:t>des valeurs </a:t>
            </a:r>
            <a:r>
              <a:rPr lang="fr-FR" sz="1100" i="1" dirty="0">
                <a:solidFill>
                  <a:sysClr val="windowText" lastClr="000000"/>
                </a:solidFill>
              </a:rPr>
              <a:t>?</a:t>
            </a:r>
          </a:p>
          <a:p>
            <a:pPr algn="ctr"/>
            <a:r>
              <a:rPr lang="fr-FR" sz="1100" i="1" dirty="0">
                <a:solidFill>
                  <a:sysClr val="windowText" lastClr="000000"/>
                </a:solidFill>
              </a:rPr>
              <a:t>Avez-vous esquissé et partagé une </a:t>
            </a:r>
            <a:r>
              <a:rPr lang="fr-FR" sz="1100" b="1" i="1" dirty="0">
                <a:solidFill>
                  <a:sysClr val="windowText" lastClr="000000"/>
                </a:solidFill>
              </a:rPr>
              <a:t>ambition </a:t>
            </a:r>
            <a:r>
              <a:rPr lang="fr-FR" sz="1100" i="1" dirty="0">
                <a:solidFill>
                  <a:sysClr val="windowText" lastClr="000000"/>
                </a:solidFill>
              </a:rPr>
              <a:t>à long terme pour votre établissement ?</a:t>
            </a:r>
          </a:p>
        </p:txBody>
      </p: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1162EB24-106A-4738-A0B1-B3342B0781EC}"/>
              </a:ext>
            </a:extLst>
          </p:cNvPr>
          <p:cNvSpPr/>
          <p:nvPr/>
        </p:nvSpPr>
        <p:spPr>
          <a:xfrm>
            <a:off x="2518229" y="930046"/>
            <a:ext cx="2760210" cy="707225"/>
          </a:xfrm>
          <a:prstGeom prst="roundRect">
            <a:avLst>
              <a:gd name="adj" fmla="val 20486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i="1" dirty="0">
                <a:solidFill>
                  <a:sysClr val="windowText" lastClr="000000"/>
                </a:solidFill>
              </a:rPr>
              <a:t>Disposez-vous d’une vision à moyen / long terme de votre établissement ?</a:t>
            </a:r>
          </a:p>
          <a:p>
            <a:pPr algn="ctr"/>
            <a:r>
              <a:rPr lang="fr-FR" sz="1200" i="1" dirty="0">
                <a:solidFill>
                  <a:sysClr val="windowText" lastClr="000000"/>
                </a:solidFill>
              </a:rPr>
              <a:t>Que souhaiteriez-vous qu’il </a:t>
            </a:r>
            <a:r>
              <a:rPr lang="fr-FR" sz="1200" b="1" i="1" dirty="0">
                <a:solidFill>
                  <a:sysClr val="windowText" lastClr="000000"/>
                </a:solidFill>
              </a:rPr>
              <a:t>devienne</a:t>
            </a:r>
            <a:r>
              <a:rPr lang="fr-FR" sz="1200" i="1" dirty="0">
                <a:solidFill>
                  <a:sysClr val="windowText" lastClr="000000"/>
                </a:solidFill>
              </a:rPr>
              <a:t> ?</a:t>
            </a:r>
          </a:p>
        </p:txBody>
      </p:sp>
      <p:sp>
        <p:nvSpPr>
          <p:cNvPr id="56" name="Rectangle : coins arrondis 55">
            <a:extLst>
              <a:ext uri="{FF2B5EF4-FFF2-40B4-BE49-F238E27FC236}">
                <a16:creationId xmlns:a16="http://schemas.microsoft.com/office/drawing/2014/main" id="{83CA8DEC-AB20-479C-838E-9008250182C2}"/>
              </a:ext>
            </a:extLst>
          </p:cNvPr>
          <p:cNvSpPr/>
          <p:nvPr/>
        </p:nvSpPr>
        <p:spPr>
          <a:xfrm>
            <a:off x="564679" y="3870749"/>
            <a:ext cx="2037043" cy="935686"/>
          </a:xfrm>
          <a:prstGeom prst="roundRect">
            <a:avLst>
              <a:gd name="adj" fmla="val 18919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i="1" dirty="0">
                <a:solidFill>
                  <a:sysClr val="windowText" lastClr="000000"/>
                </a:solidFill>
              </a:rPr>
              <a:t>Quelles seront vos </a:t>
            </a:r>
            <a:r>
              <a:rPr lang="fr-FR" sz="1100" b="1" i="1" dirty="0">
                <a:solidFill>
                  <a:sysClr val="windowText" lastClr="000000"/>
                </a:solidFill>
              </a:rPr>
              <a:t>principales activités </a:t>
            </a:r>
            <a:r>
              <a:rPr lang="fr-FR" sz="1100" i="1" dirty="0">
                <a:solidFill>
                  <a:sysClr val="windowText" lastClr="000000"/>
                </a:solidFill>
              </a:rPr>
              <a:t>?</a:t>
            </a:r>
          </a:p>
          <a:p>
            <a:pPr algn="ctr"/>
            <a:r>
              <a:rPr lang="fr-FR" sz="1100" i="1" dirty="0">
                <a:solidFill>
                  <a:sysClr val="windowText" lastClr="000000"/>
                </a:solidFill>
              </a:rPr>
              <a:t>Quelles </a:t>
            </a:r>
            <a:r>
              <a:rPr lang="fr-FR" sz="1100" b="1" i="1" dirty="0">
                <a:solidFill>
                  <a:sysClr val="windowText" lastClr="000000"/>
                </a:solidFill>
              </a:rPr>
              <a:t>transformations</a:t>
            </a:r>
            <a:r>
              <a:rPr lang="fr-FR" sz="1100" i="1" dirty="0">
                <a:solidFill>
                  <a:sysClr val="windowText" lastClr="000000"/>
                </a:solidFill>
              </a:rPr>
              <a:t> devront être opérées ? Par quelles étapes ?</a:t>
            </a:r>
          </a:p>
        </p:txBody>
      </p:sp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AF5C5434-10FA-45FB-A4BC-AF3C19AA8148}"/>
              </a:ext>
            </a:extLst>
          </p:cNvPr>
          <p:cNvSpPr/>
          <p:nvPr/>
        </p:nvSpPr>
        <p:spPr>
          <a:xfrm>
            <a:off x="603759" y="2803392"/>
            <a:ext cx="1958882" cy="596159"/>
          </a:xfrm>
          <a:prstGeom prst="roundRect">
            <a:avLst>
              <a:gd name="adj" fmla="val 22121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i="1" dirty="0">
                <a:solidFill>
                  <a:sysClr val="windowText" lastClr="000000"/>
                </a:solidFill>
              </a:rPr>
              <a:t>Comment vos missions devront-elles évoluer ?</a:t>
            </a:r>
          </a:p>
        </p:txBody>
      </p:sp>
      <p:sp>
        <p:nvSpPr>
          <p:cNvPr id="59" name="Rectangle : coins arrondis 58">
            <a:extLst>
              <a:ext uri="{FF2B5EF4-FFF2-40B4-BE49-F238E27FC236}">
                <a16:creationId xmlns:a16="http://schemas.microsoft.com/office/drawing/2014/main" id="{B110CA09-6895-435E-B647-3EE6E94210D2}"/>
              </a:ext>
            </a:extLst>
          </p:cNvPr>
          <p:cNvSpPr/>
          <p:nvPr/>
        </p:nvSpPr>
        <p:spPr>
          <a:xfrm>
            <a:off x="3704108" y="2854934"/>
            <a:ext cx="2206139" cy="598916"/>
          </a:xfrm>
          <a:prstGeom prst="roundRect">
            <a:avLst>
              <a:gd name="adj" fmla="val 12493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i="1" dirty="0">
                <a:solidFill>
                  <a:sysClr val="windowText" lastClr="000000"/>
                </a:solidFill>
              </a:rPr>
              <a:t>Quels seront vos </a:t>
            </a:r>
            <a:r>
              <a:rPr lang="fr-FR" sz="1100" b="1" i="1" dirty="0">
                <a:solidFill>
                  <a:sysClr val="windowText" lastClr="000000"/>
                </a:solidFill>
              </a:rPr>
              <a:t>impacts négatifs et positifs principaux </a:t>
            </a:r>
            <a:r>
              <a:rPr lang="fr-FR" sz="1100" i="1" dirty="0">
                <a:solidFill>
                  <a:sysClr val="windowText" lastClr="000000"/>
                </a:solidFill>
              </a:rPr>
              <a:t>? </a:t>
            </a:r>
            <a:endParaRPr lang="fr-FR" sz="1100" dirty="0">
              <a:solidFill>
                <a:schemeClr val="accent2"/>
              </a:solidFill>
            </a:endParaRPr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F999B73B-15EB-43E3-A7FB-E13AC76D4A6D}"/>
              </a:ext>
            </a:extLst>
          </p:cNvPr>
          <p:cNvSpPr/>
          <p:nvPr/>
        </p:nvSpPr>
        <p:spPr>
          <a:xfrm>
            <a:off x="8747715" y="2734113"/>
            <a:ext cx="2699400" cy="923966"/>
          </a:xfrm>
          <a:prstGeom prst="roundRect">
            <a:avLst>
              <a:gd name="adj" fmla="val 17464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i="1" dirty="0">
                <a:solidFill>
                  <a:sysClr val="windowText" lastClr="000000"/>
                </a:solidFill>
              </a:rPr>
              <a:t>Quelles </a:t>
            </a:r>
            <a:r>
              <a:rPr lang="fr-FR" sz="1100" b="1" i="1" dirty="0">
                <a:solidFill>
                  <a:sysClr val="windowText" lastClr="000000"/>
                </a:solidFill>
              </a:rPr>
              <a:t>ressources </a:t>
            </a:r>
            <a:r>
              <a:rPr lang="fr-FR" sz="1100" i="1" dirty="0">
                <a:solidFill>
                  <a:sysClr val="windowText" lastClr="000000"/>
                </a:solidFill>
              </a:rPr>
              <a:t>seront nécessaires ?</a:t>
            </a:r>
          </a:p>
          <a:p>
            <a:pPr algn="ctr"/>
            <a:r>
              <a:rPr lang="fr-FR" sz="1000" dirty="0">
                <a:solidFill>
                  <a:schemeClr val="accent2"/>
                </a:solidFill>
              </a:rPr>
              <a:t>Est-ce que des risques pèsent sur la disponibilité de certaines ressources ?</a:t>
            </a:r>
          </a:p>
          <a:p>
            <a:pPr algn="ctr"/>
            <a:r>
              <a:rPr lang="fr-FR" sz="1000" dirty="0">
                <a:solidFill>
                  <a:schemeClr val="accent2"/>
                </a:solidFill>
              </a:rPr>
              <a:t>Les ressources sont-elles en adéquation avec la nouvelle organisation ?</a:t>
            </a:r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495E206C-9CAD-4119-8100-1BAB6F1C9A7C}"/>
              </a:ext>
            </a:extLst>
          </p:cNvPr>
          <p:cNvSpPr/>
          <p:nvPr/>
        </p:nvSpPr>
        <p:spPr>
          <a:xfrm>
            <a:off x="6017602" y="2844808"/>
            <a:ext cx="1768020" cy="602938"/>
          </a:xfrm>
          <a:prstGeom prst="roundRect">
            <a:avLst>
              <a:gd name="adj" fmla="val 2395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accent2"/>
                </a:solidFill>
              </a:rPr>
              <a:t>Quelles conséquences en termes de</a:t>
            </a:r>
            <a:r>
              <a:rPr lang="fr-FR" sz="1100" b="1" dirty="0">
                <a:solidFill>
                  <a:schemeClr val="accent2"/>
                </a:solidFill>
              </a:rPr>
              <a:t> gouvernance </a:t>
            </a:r>
            <a:r>
              <a:rPr lang="fr-FR" sz="1100" dirty="0">
                <a:solidFill>
                  <a:schemeClr val="accent2"/>
                </a:solidFill>
              </a:rPr>
              <a:t>?</a:t>
            </a:r>
            <a:endParaRPr lang="fr-FR" sz="1100" i="1" dirty="0">
              <a:solidFill>
                <a:sysClr val="windowText" lastClr="000000"/>
              </a:solidFill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FD591A4F-786B-419F-829E-9E0C931EE999}"/>
              </a:ext>
            </a:extLst>
          </p:cNvPr>
          <p:cNvSpPr txBox="1"/>
          <p:nvPr/>
        </p:nvSpPr>
        <p:spPr>
          <a:xfrm>
            <a:off x="179149" y="-4527"/>
            <a:ext cx="6185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2"/>
                </a:solidFill>
              </a:rPr>
              <a:t>Quelle performance globale pour votre établissement (2/2)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Trame de questionnement « activités /  impacts / ressources 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(1/2)</a:t>
            </a:r>
            <a:endParaRPr kumimoji="0" lang="fr-FR" sz="18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fr-FR" b="1" u="sng" dirty="0">
              <a:solidFill>
                <a:schemeClr val="accent2"/>
              </a:solidFill>
              <a:highlight>
                <a:srgbClr val="FFFF00"/>
              </a:highlight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947DD634-451A-4484-8F0B-3679745BD50E}"/>
              </a:ext>
            </a:extLst>
          </p:cNvPr>
          <p:cNvSpPr txBox="1"/>
          <p:nvPr/>
        </p:nvSpPr>
        <p:spPr>
          <a:xfrm>
            <a:off x="6623520" y="167543"/>
            <a:ext cx="836114" cy="33855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</a:rPr>
              <a:t>OUTIL</a:t>
            </a:r>
          </a:p>
        </p:txBody>
      </p:sp>
      <p:pic>
        <p:nvPicPr>
          <p:cNvPr id="44" name="Image 43">
            <a:extLst>
              <a:ext uri="{FF2B5EF4-FFF2-40B4-BE49-F238E27FC236}">
                <a16:creationId xmlns:a16="http://schemas.microsoft.com/office/drawing/2014/main" id="{FBE8EE8F-43DB-4D79-8F0A-1B6C1459B0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2848" y="168432"/>
            <a:ext cx="394996" cy="35456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3C9A9E6-3E03-490D-97C9-22BFCA086C97}"/>
              </a:ext>
            </a:extLst>
          </p:cNvPr>
          <p:cNvSpPr txBox="1"/>
          <p:nvPr/>
        </p:nvSpPr>
        <p:spPr>
          <a:xfrm>
            <a:off x="4636453" y="1841816"/>
            <a:ext cx="2116379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6"/>
                </a:solidFill>
              </a:rPr>
              <a:t>VOS IMPACTS</a:t>
            </a:r>
          </a:p>
        </p:txBody>
      </p:sp>
      <p:sp>
        <p:nvSpPr>
          <p:cNvPr id="65" name="Flèche : double flèche horizontale 64">
            <a:extLst>
              <a:ext uri="{FF2B5EF4-FFF2-40B4-BE49-F238E27FC236}">
                <a16:creationId xmlns:a16="http://schemas.microsoft.com/office/drawing/2014/main" id="{6D480314-E92A-4B71-97D6-383D14E2A2A8}"/>
              </a:ext>
            </a:extLst>
          </p:cNvPr>
          <p:cNvSpPr/>
          <p:nvPr/>
        </p:nvSpPr>
        <p:spPr>
          <a:xfrm>
            <a:off x="2713154" y="1904390"/>
            <a:ext cx="1923299" cy="282659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66" name="Flèche : double flèche horizontale 65">
            <a:extLst>
              <a:ext uri="{FF2B5EF4-FFF2-40B4-BE49-F238E27FC236}">
                <a16:creationId xmlns:a16="http://schemas.microsoft.com/office/drawing/2014/main" id="{04AFF412-FD82-4B6C-9F37-25011040E219}"/>
              </a:ext>
            </a:extLst>
          </p:cNvPr>
          <p:cNvSpPr/>
          <p:nvPr/>
        </p:nvSpPr>
        <p:spPr>
          <a:xfrm>
            <a:off x="6752832" y="1908340"/>
            <a:ext cx="2051603" cy="274759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41D45F6-41DB-4922-A292-E07D10998E33}"/>
              </a:ext>
            </a:extLst>
          </p:cNvPr>
          <p:cNvSpPr txBox="1"/>
          <p:nvPr/>
        </p:nvSpPr>
        <p:spPr>
          <a:xfrm>
            <a:off x="8822266" y="1833714"/>
            <a:ext cx="2470668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6"/>
                </a:solidFill>
              </a:rPr>
              <a:t>VOS RESSOURCES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115F894-61C1-458D-B40A-6C59E12E488F}"/>
              </a:ext>
            </a:extLst>
          </p:cNvPr>
          <p:cNvSpPr txBox="1"/>
          <p:nvPr/>
        </p:nvSpPr>
        <p:spPr>
          <a:xfrm>
            <a:off x="725696" y="1693868"/>
            <a:ext cx="1958883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6"/>
                </a:solidFill>
              </a:rPr>
              <a:t>VOS MISSIONS /ACTIVITES</a:t>
            </a:r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38981B05-C18C-4883-AFD2-2DED1207EF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1596" y="2009478"/>
            <a:ext cx="412172" cy="374126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B7E64E84-5A82-426C-A118-8A0008A3B4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4030" y="1854808"/>
            <a:ext cx="399490" cy="374126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85BE3F27-820A-438A-92FC-70A339C6C2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06053" y="1852905"/>
            <a:ext cx="369977" cy="37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246217"/>
      </p:ext>
    </p:extLst>
  </p:cSld>
  <p:clrMapOvr>
    <a:masterClrMapping/>
  </p:clrMapOvr>
</p:sld>
</file>

<file path=ppt/theme/theme1.xml><?xml version="1.0" encoding="utf-8"?>
<a:theme xmlns:a="http://schemas.openxmlformats.org/drawingml/2006/main" name="Présentation ANAP">
  <a:themeElements>
    <a:clrScheme name="ANAP_2020">
      <a:dk1>
        <a:srgbClr val="CE0C3A"/>
      </a:dk1>
      <a:lt1>
        <a:srgbClr val="EC6500"/>
      </a:lt1>
      <a:dk2>
        <a:srgbClr val="F7A500"/>
      </a:dk2>
      <a:lt2>
        <a:srgbClr val="A96F32"/>
      </a:lt2>
      <a:accent1>
        <a:srgbClr val="A00F29"/>
      </a:accent1>
      <a:accent2>
        <a:srgbClr val="000000"/>
      </a:accent2>
      <a:accent3>
        <a:srgbClr val="008AD2"/>
      </a:accent3>
      <a:accent4>
        <a:srgbClr val="8E71B1"/>
      </a:accent4>
      <a:accent5>
        <a:srgbClr val="133F7D"/>
      </a:accent5>
      <a:accent6>
        <a:srgbClr val="FFFFFF"/>
      </a:accent6>
      <a:hlink>
        <a:srgbClr val="000000"/>
      </a:hlink>
      <a:folHlink>
        <a:srgbClr val="8E71B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_2020_169_v3.pptx" id="{FB8744AF-7D8D-410D-89CD-F95081FF69C0}" vid="{CE65D3EE-321F-4241-9BCB-39483CE5D414}"/>
    </a:ext>
  </a:extLst>
</a:theme>
</file>

<file path=ppt/theme/theme2.xml><?xml version="1.0" encoding="utf-8"?>
<a:theme xmlns:a="http://schemas.openxmlformats.org/drawingml/2006/main" name="1_Présentation ANAP">
  <a:themeElements>
    <a:clrScheme name="ANAP_2020">
      <a:dk1>
        <a:srgbClr val="CE0C3A"/>
      </a:dk1>
      <a:lt1>
        <a:srgbClr val="EC6500"/>
      </a:lt1>
      <a:dk2>
        <a:srgbClr val="F7A500"/>
      </a:dk2>
      <a:lt2>
        <a:srgbClr val="A96F32"/>
      </a:lt2>
      <a:accent1>
        <a:srgbClr val="A00F29"/>
      </a:accent1>
      <a:accent2>
        <a:srgbClr val="000000"/>
      </a:accent2>
      <a:accent3>
        <a:srgbClr val="008AD2"/>
      </a:accent3>
      <a:accent4>
        <a:srgbClr val="8E71B1"/>
      </a:accent4>
      <a:accent5>
        <a:srgbClr val="133F7D"/>
      </a:accent5>
      <a:accent6>
        <a:srgbClr val="FFFFFF"/>
      </a:accent6>
      <a:hlink>
        <a:srgbClr val="000000"/>
      </a:hlink>
      <a:folHlink>
        <a:srgbClr val="8E71B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_2020_169_v3.pptx" id="{FB8744AF-7D8D-410D-89CD-F95081FF69C0}" vid="{CE65D3EE-321F-4241-9BCB-39483CE5D414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 2020 169 v3 (2)</Template>
  <TotalTime>4287</TotalTime>
  <Words>513</Words>
  <Application>Microsoft Office PowerPoint</Application>
  <PresentationFormat>Grand écran</PresentationFormat>
  <Paragraphs>79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Présentation ANAP</vt:lpstr>
      <vt:lpstr>1_Présentation ANAP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Penaud</dc:creator>
  <cp:lastModifiedBy>Fanny de Charentenay</cp:lastModifiedBy>
  <cp:revision>215</cp:revision>
  <cp:lastPrinted>2022-02-03T15:35:22Z</cp:lastPrinted>
  <dcterms:created xsi:type="dcterms:W3CDTF">2021-04-29T11:49:00Z</dcterms:created>
  <dcterms:modified xsi:type="dcterms:W3CDTF">2022-04-29T09:32:01Z</dcterms:modified>
</cp:coreProperties>
</file>