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4"/>
  </p:sldMasterIdLst>
  <p:notesMasterIdLst>
    <p:notesMasterId r:id="rId16"/>
  </p:notesMasterIdLst>
  <p:handoutMasterIdLst>
    <p:handoutMasterId r:id="rId17"/>
  </p:handoutMasterIdLst>
  <p:sldIdLst>
    <p:sldId id="2145707539" r:id="rId5"/>
    <p:sldId id="2145707540" r:id="rId6"/>
    <p:sldId id="2145707541" r:id="rId7"/>
    <p:sldId id="2145707542" r:id="rId8"/>
    <p:sldId id="2145707543" r:id="rId9"/>
    <p:sldId id="2145707544" r:id="rId10"/>
    <p:sldId id="2145707545" r:id="rId11"/>
    <p:sldId id="2145707546" r:id="rId12"/>
    <p:sldId id="2145707510" r:id="rId13"/>
    <p:sldId id="2145707547" r:id="rId14"/>
    <p:sldId id="2145707548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buntu" panose="020B0504030602030204" pitchFamily="34" charset="0"/>
      <p:regular r:id="rId22"/>
      <p:bold r:id="rId23"/>
      <p:italic r:id="rId24"/>
      <p:boldItalic r:id="rId25"/>
    </p:embeddedFont>
    <p:embeddedFont>
      <p:font typeface="Ubuntu bold" panose="020B0804030602030204" charset="0"/>
      <p:bold r:id="rId26"/>
    </p:embeddedFont>
    <p:embeddedFont>
      <p:font typeface="Ubuntu Light" panose="020B0304030602030204" pitchFamily="34" charset="0"/>
      <p:regular r:id="rId27"/>
      <p:italic r:id="rId28"/>
    </p:embeddedFont>
    <p:embeddedFont>
      <p:font typeface="Ubuntu Medium" panose="020B0604030602030204" pitchFamily="34" charset="0"/>
      <p:regular r:id="rId29"/>
      <p:italic r:id="rId3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12" userDrawn="1">
          <p15:clr>
            <a:srgbClr val="A4A3A4"/>
          </p15:clr>
        </p15:guide>
        <p15:guide id="2" orient="horz" pos="2908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C07056-D2FD-4A06-28AD-9E97B8CB20BA}" name="Olivier Penaud" initials="OP" userId="S::olivier.penaud@anap.fr::99d89638-e890-4a9f-bc85-c2eacb6a08db" providerId="AD"/>
  <p188:author id="{98F2969A-B7C5-2722-48A6-0DC6C03494E1}" name="Anna Altea" initials="AA" userId="S::anna.altea@anap.fr::34259bd4-db7e-4667-b1e9-f3b632c93168" providerId="AD"/>
  <p188:author id="{0967E3CD-5304-B1F5-08E4-53CF2895BDD0}" name="Céline Castro" initials="CC" userId="S::celine.castro@anap.fr::8ed66d33-b6ca-4222-8b10-633e64324be2" providerId="AD"/>
  <p188:author id="{C8D47BE7-4991-9009-A225-650E029F6E30}" name="Emeline Flinois" initials="EF" userId="S::emeline.flinois@anap.fr::384e0d42-eb62-48a4-a750-bb71efceeb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846"/>
    <a:srgbClr val="63AC52"/>
    <a:srgbClr val="F6F7FA"/>
    <a:srgbClr val="D7DAE9"/>
    <a:srgbClr val="2A7A99"/>
    <a:srgbClr val="1AA8A6"/>
    <a:srgbClr val="FADD82"/>
    <a:srgbClr val="A2CA84"/>
    <a:srgbClr val="D2D9E4"/>
    <a:srgbClr val="FDF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026" autoAdjust="0"/>
  </p:normalViewPr>
  <p:slideViewPr>
    <p:cSldViewPr snapToGrid="0">
      <p:cViewPr varScale="1">
        <p:scale>
          <a:sx n="86" d="100"/>
          <a:sy n="86" d="100"/>
        </p:scale>
        <p:origin x="222" y="90"/>
      </p:cViewPr>
      <p:guideLst>
        <p:guide pos="4112"/>
        <p:guide orient="horz" pos="2908"/>
        <p:guide pos="7423"/>
        <p:guide orient="horz" pos="4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99BF88-A037-4D06-9A8D-83311B6AB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A1D0C-8462-4BD0-9544-6FB3117AF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51ED3-9FE2-45A1-A6A6-C8BECC46C5BB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76006-5FA2-440B-9339-8290A9346E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A7EC5-AD32-492D-9F3C-09C3360CA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FB417-0D76-4DED-8A6F-247057C219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830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46B3-702C-4EFF-B506-7E905A9B065C}" type="datetimeFigureOut">
              <a:rPr lang="fr-FR" smtClean="0"/>
              <a:t>24/08/2022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4152-CAC2-474A-92AA-5561F1636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03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474152-CAC2-474A-92AA-5561F163615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5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26">
            <a:extLst>
              <a:ext uri="{FF2B5EF4-FFF2-40B4-BE49-F238E27FC236}">
                <a16:creationId xmlns:a16="http://schemas.microsoft.com/office/drawing/2014/main" id="{F42DF5A7-22F3-49CD-BA5D-5D30ABA37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42039" y="3552585"/>
            <a:ext cx="450000" cy="450000"/>
            <a:chOff x="1343026" y="4572281"/>
            <a:chExt cx="468000" cy="468000"/>
          </a:xfrm>
        </p:grpSpPr>
        <p:sp>
          <p:nvSpPr>
            <p:cNvPr id="18" name="Ellipse 30">
              <a:extLst>
                <a:ext uri="{FF2B5EF4-FFF2-40B4-BE49-F238E27FC236}">
                  <a16:creationId xmlns:a16="http://schemas.microsoft.com/office/drawing/2014/main" id="{A4E54B56-F108-4F43-BDEA-20F93A3C65D0}"/>
                </a:ext>
              </a:extLst>
            </p:cNvPr>
            <p:cNvSpPr/>
            <p:nvPr/>
          </p:nvSpPr>
          <p:spPr>
            <a:xfrm>
              <a:off x="1343026" y="4572281"/>
              <a:ext cx="468000" cy="468000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e 33">
              <a:extLst>
                <a:ext uri="{FF2B5EF4-FFF2-40B4-BE49-F238E27FC236}">
                  <a16:creationId xmlns:a16="http://schemas.microsoft.com/office/drawing/2014/main" id="{8CB64533-26F8-48BB-AAEE-617867112713}"/>
                </a:ext>
              </a:extLst>
            </p:cNvPr>
            <p:cNvGrpSpPr/>
            <p:nvPr/>
          </p:nvGrpSpPr>
          <p:grpSpPr>
            <a:xfrm rot="13500000">
              <a:off x="1459549" y="4727856"/>
              <a:ext cx="156850" cy="156850"/>
              <a:chOff x="2932268" y="5599425"/>
              <a:chExt cx="156850" cy="156850"/>
            </a:xfrm>
          </p:grpSpPr>
          <p:cxnSp>
            <p:nvCxnSpPr>
              <p:cNvPr id="20" name="Connecteur droit 34">
                <a:extLst>
                  <a:ext uri="{FF2B5EF4-FFF2-40B4-BE49-F238E27FC236}">
                    <a16:creationId xmlns:a16="http://schemas.microsoft.com/office/drawing/2014/main" id="{F1E4DAF3-BC0B-47A9-8825-E7F34AA84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6875" y="5599425"/>
                <a:ext cx="0" cy="15685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35">
                <a:extLst>
                  <a:ext uri="{FF2B5EF4-FFF2-40B4-BE49-F238E27FC236}">
                    <a16:creationId xmlns:a16="http://schemas.microsoft.com/office/drawing/2014/main" id="{A3C6A0B0-AEC3-4D55-8062-CE53C11DF1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010693" y="5673087"/>
                <a:ext cx="0" cy="15685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459541-5C47-416C-B24A-02BF445C3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9289" y="3594618"/>
            <a:ext cx="4451032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kumimoji="0" lang="fr-FR" sz="1800" b="0" i="0" u="none" strike="noStrike" kern="120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buntu Light" panose="020B03040306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16B48A4-BDBA-4D25-B867-0761CF4906C3}"/>
              </a:ext>
            </a:extLst>
          </p:cNvPr>
          <p:cNvSpPr txBox="1"/>
          <p:nvPr userDrawn="1"/>
        </p:nvSpPr>
        <p:spPr>
          <a:xfrm>
            <a:off x="8889356" y="6407026"/>
            <a:ext cx="2031180" cy="22762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agence nationale d'appui à la performance </a:t>
            </a:r>
            <a:b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des établissements de santé et médico-sociaux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8BBF3AB-49F7-4033-BD9A-F720C1D39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6560" y="5949280"/>
            <a:ext cx="864097" cy="783659"/>
          </a:xfrm>
          <a:prstGeom prst="rect">
            <a:avLst/>
          </a:prstGeom>
        </p:spPr>
      </p:pic>
      <p:cxnSp>
        <p:nvCxnSpPr>
          <p:cNvPr id="6" name="Connecteur droit 25">
            <a:extLst>
              <a:ext uri="{FF2B5EF4-FFF2-40B4-BE49-F238E27FC236}">
                <a16:creationId xmlns:a16="http://schemas.microsoft.com/office/drawing/2014/main" id="{1567917E-5A60-4A04-8C26-8F63A4F3447A}"/>
              </a:ext>
            </a:extLst>
          </p:cNvPr>
          <p:cNvCxnSpPr>
            <a:cxnSpLocks/>
          </p:cNvCxnSpPr>
          <p:nvPr userDrawn="1"/>
        </p:nvCxnSpPr>
        <p:spPr>
          <a:xfrm>
            <a:off x="11064552" y="6047566"/>
            <a:ext cx="0" cy="5870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64E34AD3-B995-456F-BDB2-3DC1823DB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147" y="2867539"/>
            <a:ext cx="6321213" cy="5355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fr-FR" sz="3200" b="0" kern="1200" cap="all" baseline="0" dirty="0">
                <a:ln w="12700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75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589655-D4B2-9A4A-8221-04D28E3D764B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885D5A-ACC2-2F4C-A12C-6DC36C071221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raphique 21">
            <a:extLst>
              <a:ext uri="{FF2B5EF4-FFF2-40B4-BE49-F238E27FC236}">
                <a16:creationId xmlns:a16="http://schemas.microsoft.com/office/drawing/2014/main" id="{41FF4899-8383-4162-9B01-D3E4CD926CB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8" name="Graphique 21">
            <a:extLst>
              <a:ext uri="{FF2B5EF4-FFF2-40B4-BE49-F238E27FC236}">
                <a16:creationId xmlns:a16="http://schemas.microsoft.com/office/drawing/2014/main" id="{6F802AD8-1580-44F0-AD83-8237FB17A20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C14BB4-B333-41E3-9BE9-0C9654B9CE0B}"/>
              </a:ext>
            </a:extLst>
          </p:cNvPr>
          <p:cNvSpPr txBox="1">
            <a:spLocks/>
          </p:cNvSpPr>
          <p:nvPr userDrawn="1"/>
        </p:nvSpPr>
        <p:spPr>
          <a:xfrm>
            <a:off x="325951" y="3237922"/>
            <a:ext cx="48931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F0C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effectLst/>
                <a:uLnTx/>
                <a:uFillTx/>
                <a:latin typeface="Ubuntu" panose="020B0504030602030204" pitchFamily="34" charset="0"/>
                <a:ea typeface="+mj-ea"/>
                <a:cs typeface="Arial" panose="020B0604020202020204" pitchFamily="34" charset="0"/>
              </a:rPr>
              <a:t>SOMMAIRE</a:t>
            </a:r>
          </a:p>
        </p:txBody>
      </p:sp>
      <p:cxnSp>
        <p:nvCxnSpPr>
          <p:cNvPr id="10" name="Connecteur droit 24">
            <a:extLst>
              <a:ext uri="{FF2B5EF4-FFF2-40B4-BE49-F238E27FC236}">
                <a16:creationId xmlns:a16="http://schemas.microsoft.com/office/drawing/2014/main" id="{F66F99E6-82CC-4F80-B00C-582F4CCA248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53788"/>
            <a:ext cx="0" cy="6911788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3">
            <a:extLst>
              <a:ext uri="{FF2B5EF4-FFF2-40B4-BE49-F238E27FC236}">
                <a16:creationId xmlns:a16="http://schemas.microsoft.com/office/drawing/2014/main" id="{95746F27-3B03-4EC4-BE14-9C73635C2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797951" y="489625"/>
            <a:ext cx="1170107" cy="32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1.45833E-6 0.075 " pathEditMode="relative" rAng="0" ptsTypes="AA">
                                      <p:cBhvr>
                                        <p:cTn id="9" dur="10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que 21">
            <a:extLst>
              <a:ext uri="{FF2B5EF4-FFF2-40B4-BE49-F238E27FC236}">
                <a16:creationId xmlns:a16="http://schemas.microsoft.com/office/drawing/2014/main" id="{B64E14EF-B6FE-40B5-A978-1155EB151DB9}"/>
              </a:ext>
            </a:extLst>
          </p:cNvPr>
          <p:cNvSpPr>
            <a:spLocks noChangeAspect="1"/>
          </p:cNvSpPr>
          <p:nvPr userDrawn="1"/>
        </p:nvSpPr>
        <p:spPr>
          <a:xfrm rot="14625068" flipH="1">
            <a:off x="1414958" y="3024151"/>
            <a:ext cx="6377152" cy="1760826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rgbClr val="F0F1F7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E68A08-F069-444B-AB70-B72B59AE5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8890" y="3432087"/>
            <a:ext cx="3616325" cy="3416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2"/>
              </a:buBlip>
              <a:defRPr lang="fr-FR" sz="1800" kern="1200">
                <a:solidFill>
                  <a:schemeClr val="accent1"/>
                </a:solidFill>
                <a:latin typeface="Ubuntu Light" panose="020B03040306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Sous-titre section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589655-D4B2-9A4A-8221-04D28E3D764B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885D5A-ACC2-2F4C-A12C-6DC36C071221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raphique 21">
            <a:extLst>
              <a:ext uri="{FF2B5EF4-FFF2-40B4-BE49-F238E27FC236}">
                <a16:creationId xmlns:a16="http://schemas.microsoft.com/office/drawing/2014/main" id="{41FF4899-8383-4162-9B01-D3E4CD926CB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8" name="Graphique 21">
            <a:extLst>
              <a:ext uri="{FF2B5EF4-FFF2-40B4-BE49-F238E27FC236}">
                <a16:creationId xmlns:a16="http://schemas.microsoft.com/office/drawing/2014/main" id="{6F802AD8-1580-44F0-AD83-8237FB17A20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157AF-A66B-4F80-A48E-B75D368B8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0113" y="3010841"/>
            <a:ext cx="5311775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lang="fr-FR" sz="2400" b="1" kern="1200" cap="all" baseline="0" dirty="0">
                <a:ln w="12700">
                  <a:noFill/>
                </a:ln>
                <a:gradFill>
                  <a:gsLst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latin typeface="Ubuntu Medium" panose="020B05040306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NOM DE LA SECTION</a:t>
            </a:r>
          </a:p>
        </p:txBody>
      </p:sp>
      <p:pic>
        <p:nvPicPr>
          <p:cNvPr id="10" name="Image 13">
            <a:extLst>
              <a:ext uri="{FF2B5EF4-FFF2-40B4-BE49-F238E27FC236}">
                <a16:creationId xmlns:a16="http://schemas.microsoft.com/office/drawing/2014/main" id="{378ADC0B-C7C3-4368-8DFB-C439DE2F8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797951" y="489625"/>
            <a:ext cx="1170107" cy="32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21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589655-D4B2-9A4A-8221-04D28E3D764B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885D5A-ACC2-2F4C-A12C-6DC36C071221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raphique 21">
            <a:extLst>
              <a:ext uri="{FF2B5EF4-FFF2-40B4-BE49-F238E27FC236}">
                <a16:creationId xmlns:a16="http://schemas.microsoft.com/office/drawing/2014/main" id="{41FF4899-8383-4162-9B01-D3E4CD926CB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8" name="Graphique 21">
            <a:extLst>
              <a:ext uri="{FF2B5EF4-FFF2-40B4-BE49-F238E27FC236}">
                <a16:creationId xmlns:a16="http://schemas.microsoft.com/office/drawing/2014/main" id="{6F802AD8-1580-44F0-AD83-8237FB17A20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58A3A-61D3-4362-9194-9693EA5D2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7041" y="1958975"/>
            <a:ext cx="5898197" cy="93051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400">
                <a:solidFill>
                  <a:schemeClr val="accent1"/>
                </a:solidFill>
                <a:latin typeface="Ubuntu Medium" panose="020B0604020202020204" charset="0"/>
              </a:defRPr>
            </a:lvl1pPr>
            <a:lvl2pPr marL="216000" indent="-228600">
              <a:spcBef>
                <a:spcPts val="800"/>
              </a:spcBef>
              <a:buFontTx/>
              <a:buBlip>
                <a:blip r:embed="rId2"/>
              </a:buBlip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2EBC60-7E07-481E-B1A7-6F2333CD80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472" y="1434171"/>
            <a:ext cx="4072297" cy="4941641"/>
          </a:xfrm>
          <a:custGeom>
            <a:avLst/>
            <a:gdLst>
              <a:gd name="connsiteX0" fmla="*/ 678730 w 4072297"/>
              <a:gd name="connsiteY0" fmla="*/ 0 h 4941641"/>
              <a:gd name="connsiteX1" fmla="*/ 4072297 w 4072297"/>
              <a:gd name="connsiteY1" fmla="*/ 0 h 4941641"/>
              <a:gd name="connsiteX2" fmla="*/ 4072297 w 4072297"/>
              <a:gd name="connsiteY2" fmla="*/ 4262911 h 4941641"/>
              <a:gd name="connsiteX3" fmla="*/ 3393567 w 4072297"/>
              <a:gd name="connsiteY3" fmla="*/ 4941641 h 4941641"/>
              <a:gd name="connsiteX4" fmla="*/ 0 w 4072297"/>
              <a:gd name="connsiteY4" fmla="*/ 4941641 h 4941641"/>
              <a:gd name="connsiteX5" fmla="*/ 0 w 4072297"/>
              <a:gd name="connsiteY5" fmla="*/ 678730 h 4941641"/>
              <a:gd name="connsiteX6" fmla="*/ 678730 w 4072297"/>
              <a:gd name="connsiteY6" fmla="*/ 0 h 49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2297" h="4941641">
                <a:moveTo>
                  <a:pt x="678730" y="0"/>
                </a:moveTo>
                <a:lnTo>
                  <a:pt x="4072297" y="0"/>
                </a:lnTo>
                <a:lnTo>
                  <a:pt x="4072297" y="4262911"/>
                </a:lnTo>
                <a:cubicBezTo>
                  <a:pt x="4072297" y="4637763"/>
                  <a:pt x="3768419" y="4941641"/>
                  <a:pt x="3393567" y="4941641"/>
                </a:cubicBezTo>
                <a:lnTo>
                  <a:pt x="0" y="4941641"/>
                </a:lnTo>
                <a:lnTo>
                  <a:pt x="0" y="678730"/>
                </a:lnTo>
                <a:cubicBezTo>
                  <a:pt x="0" y="303878"/>
                  <a:pt x="303878" y="0"/>
                  <a:pt x="67873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endParaRPr lang="fr-FR"/>
          </a:p>
        </p:txBody>
      </p:sp>
      <p:pic>
        <p:nvPicPr>
          <p:cNvPr id="10" name="Image 13">
            <a:extLst>
              <a:ext uri="{FF2B5EF4-FFF2-40B4-BE49-F238E27FC236}">
                <a16:creationId xmlns:a16="http://schemas.microsoft.com/office/drawing/2014/main" id="{8BC7600C-0B0D-4BF1-9743-3B27FC4E1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797951" y="489625"/>
            <a:ext cx="1170107" cy="32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0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94C270CA-2FC5-4930-8F6D-20E940992B1E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F6232C45-CF65-4381-A463-7DDB60078079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raphique 21">
            <a:extLst>
              <a:ext uri="{FF2B5EF4-FFF2-40B4-BE49-F238E27FC236}">
                <a16:creationId xmlns:a16="http://schemas.microsoft.com/office/drawing/2014/main" id="{00CC6E75-AF57-4B9B-8ABA-F1DBCEBC33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17B627FF-D2BC-4FB5-B452-2DDF3434623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92ACB93-0BBA-4BB6-BD57-6D7E9924F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450" y="1592719"/>
            <a:ext cx="7781869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>
              <a:buFontTx/>
              <a:buBlip>
                <a:blip r:embed="rId2"/>
              </a:buBlip>
              <a:defRPr sz="1600">
                <a:solidFill>
                  <a:schemeClr val="accent1"/>
                </a:solidFill>
                <a:latin typeface="Ubuntu Medium" panose="020B060402020202020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Image 13">
            <a:extLst>
              <a:ext uri="{FF2B5EF4-FFF2-40B4-BE49-F238E27FC236}">
                <a16:creationId xmlns:a16="http://schemas.microsoft.com/office/drawing/2014/main" id="{263CCE65-DE1D-4B29-9834-9749E3205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797951" y="489625"/>
            <a:ext cx="1170107" cy="32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6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94C270CA-2FC5-4930-8F6D-20E940992B1E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F6232C45-CF65-4381-A463-7DDB60078079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raphique 21">
            <a:extLst>
              <a:ext uri="{FF2B5EF4-FFF2-40B4-BE49-F238E27FC236}">
                <a16:creationId xmlns:a16="http://schemas.microsoft.com/office/drawing/2014/main" id="{00CC6E75-AF57-4B9B-8ABA-F1DBCEBC33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17B627FF-D2BC-4FB5-B452-2DDF3434623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798882-3941-46C4-8577-F5F45F002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450" y="1592719"/>
            <a:ext cx="778186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2"/>
              </a:buBlip>
              <a:defRPr sz="1600">
                <a:solidFill>
                  <a:schemeClr val="accent1"/>
                </a:solidFill>
                <a:latin typeface="Ubuntu Medium" panose="020B060402020202020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9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E8FD7AFE-2C90-42CD-B3A5-296A3114F73B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 dirty="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E4443B20-80D0-4769-AE2F-D5B451B8D9DC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raphique 21">
            <a:extLst>
              <a:ext uri="{FF2B5EF4-FFF2-40B4-BE49-F238E27FC236}">
                <a16:creationId xmlns:a16="http://schemas.microsoft.com/office/drawing/2014/main" id="{25E82457-1F53-4143-A1B4-9C39BEBEF7E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6" name="Graphique 21">
            <a:extLst>
              <a:ext uri="{FF2B5EF4-FFF2-40B4-BE49-F238E27FC236}">
                <a16:creationId xmlns:a16="http://schemas.microsoft.com/office/drawing/2014/main" id="{B8B54531-9C73-41E6-B363-0BBDCD052739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06BBBC0D-06E0-4139-92BF-D8DD3FB37244}"/>
              </a:ext>
            </a:extLst>
          </p:cNvPr>
          <p:cNvSpPr>
            <a:spLocks noChangeAspect="1"/>
          </p:cNvSpPr>
          <p:nvPr userDrawn="1"/>
        </p:nvSpPr>
        <p:spPr>
          <a:xfrm rot="14625068" flipH="1">
            <a:off x="1414958" y="3024151"/>
            <a:ext cx="6377152" cy="1760826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rgbClr val="F0F1F7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9" name="Graphique 21">
            <a:extLst>
              <a:ext uri="{FF2B5EF4-FFF2-40B4-BE49-F238E27FC236}">
                <a16:creationId xmlns:a16="http://schemas.microsoft.com/office/drawing/2014/main" id="{4E5B85FA-E7E0-4D2B-8813-913C42D5F181}"/>
              </a:ext>
            </a:extLst>
          </p:cNvPr>
          <p:cNvSpPr>
            <a:spLocks noChangeAspect="1"/>
          </p:cNvSpPr>
          <p:nvPr userDrawn="1"/>
        </p:nvSpPr>
        <p:spPr>
          <a:xfrm rot="14625068" flipH="1">
            <a:off x="2439504" y="3389341"/>
            <a:ext cx="2219555" cy="612852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rgbClr val="D91F4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latin typeface="Ubuntu" panose="020B0504030602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C79B09-89A6-43B1-BFA7-3EB39DA99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4318" y="3071234"/>
            <a:ext cx="5066982" cy="5355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lang="fr-FR" sz="3200" b="1" kern="1200" cap="all" baseline="0" dirty="0">
                <a:ln w="12700">
                  <a:noFill/>
                </a:ln>
                <a:gradFill>
                  <a:gsLst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latin typeface="Ubuntu Medium" panose="020B05040306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0" name="Image 13">
            <a:extLst>
              <a:ext uri="{FF2B5EF4-FFF2-40B4-BE49-F238E27FC236}">
                <a16:creationId xmlns:a16="http://schemas.microsoft.com/office/drawing/2014/main" id="{06FC0255-71B5-44E1-B0D3-70FC7933B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797951" y="489625"/>
            <a:ext cx="1170107" cy="32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1.45833E-6 0.075 " pathEditMode="relative" rAng="0" ptsTypes="AA">
                                      <p:cBhvr>
                                        <p:cTn id="9" dur="10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26">
            <a:extLst>
              <a:ext uri="{FF2B5EF4-FFF2-40B4-BE49-F238E27FC236}">
                <a16:creationId xmlns:a16="http://schemas.microsoft.com/office/drawing/2014/main" id="{F42DF5A7-22F3-49CD-BA5D-5D30ABA37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42039" y="3552585"/>
            <a:ext cx="450000" cy="450000"/>
            <a:chOff x="1343026" y="4572281"/>
            <a:chExt cx="468000" cy="468000"/>
          </a:xfrm>
        </p:grpSpPr>
        <p:sp>
          <p:nvSpPr>
            <p:cNvPr id="18" name="Ellipse 30">
              <a:extLst>
                <a:ext uri="{FF2B5EF4-FFF2-40B4-BE49-F238E27FC236}">
                  <a16:creationId xmlns:a16="http://schemas.microsoft.com/office/drawing/2014/main" id="{A4E54B56-F108-4F43-BDEA-20F93A3C65D0}"/>
                </a:ext>
              </a:extLst>
            </p:cNvPr>
            <p:cNvSpPr/>
            <p:nvPr/>
          </p:nvSpPr>
          <p:spPr>
            <a:xfrm>
              <a:off x="1343026" y="4572281"/>
              <a:ext cx="468000" cy="468000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e 33">
              <a:extLst>
                <a:ext uri="{FF2B5EF4-FFF2-40B4-BE49-F238E27FC236}">
                  <a16:creationId xmlns:a16="http://schemas.microsoft.com/office/drawing/2014/main" id="{8CB64533-26F8-48BB-AAEE-617867112713}"/>
                </a:ext>
              </a:extLst>
            </p:cNvPr>
            <p:cNvGrpSpPr/>
            <p:nvPr/>
          </p:nvGrpSpPr>
          <p:grpSpPr>
            <a:xfrm rot="13500000">
              <a:off x="1459549" y="4727856"/>
              <a:ext cx="156850" cy="156850"/>
              <a:chOff x="2932268" y="5599425"/>
              <a:chExt cx="156850" cy="156850"/>
            </a:xfrm>
          </p:grpSpPr>
          <p:cxnSp>
            <p:nvCxnSpPr>
              <p:cNvPr id="20" name="Connecteur droit 34">
                <a:extLst>
                  <a:ext uri="{FF2B5EF4-FFF2-40B4-BE49-F238E27FC236}">
                    <a16:creationId xmlns:a16="http://schemas.microsoft.com/office/drawing/2014/main" id="{F1E4DAF3-BC0B-47A9-8825-E7F34AA84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6875" y="5599425"/>
                <a:ext cx="0" cy="15685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35">
                <a:extLst>
                  <a:ext uri="{FF2B5EF4-FFF2-40B4-BE49-F238E27FC236}">
                    <a16:creationId xmlns:a16="http://schemas.microsoft.com/office/drawing/2014/main" id="{A3C6A0B0-AEC3-4D55-8062-CE53C11DF1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010693" y="5673087"/>
                <a:ext cx="0" cy="15685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459541-5C47-416C-B24A-02BF445C3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9289" y="3594618"/>
            <a:ext cx="4451032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kumimoji="0" lang="fr-FR" sz="1800" b="0" i="0" u="none" strike="noStrike" kern="120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buntu Light" panose="020B03040306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9A9E6F-9184-4952-BBCA-1BCBDBE467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2986" y="827917"/>
            <a:ext cx="4172420" cy="5238772"/>
          </a:xfrm>
          <a:custGeom>
            <a:avLst/>
            <a:gdLst>
              <a:gd name="connsiteX0" fmla="*/ 3294107 w 4172420"/>
              <a:gd name="connsiteY0" fmla="*/ 0 h 5238772"/>
              <a:gd name="connsiteX1" fmla="*/ 4172420 w 4172420"/>
              <a:gd name="connsiteY1" fmla="*/ 0 h 5238772"/>
              <a:gd name="connsiteX2" fmla="*/ 2941442 w 4172420"/>
              <a:gd name="connsiteY2" fmla="*/ 3012629 h 5238772"/>
              <a:gd name="connsiteX3" fmla="*/ 814532 w 4172420"/>
              <a:gd name="connsiteY3" fmla="*/ 5238772 h 5238772"/>
              <a:gd name="connsiteX4" fmla="*/ 0 w 4172420"/>
              <a:gd name="connsiteY4" fmla="*/ 5238772 h 5238772"/>
              <a:gd name="connsiteX5" fmla="*/ 1491570 w 4172420"/>
              <a:gd name="connsiteY5" fmla="*/ 1588828 h 5238772"/>
              <a:gd name="connsiteX6" fmla="*/ 3294107 w 4172420"/>
              <a:gd name="connsiteY6" fmla="*/ 0 h 52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420" h="5238772">
                <a:moveTo>
                  <a:pt x="3294107" y="0"/>
                </a:moveTo>
                <a:lnTo>
                  <a:pt x="4172420" y="0"/>
                </a:lnTo>
                <a:cubicBezTo>
                  <a:pt x="4172420" y="0"/>
                  <a:pt x="3040715" y="2769298"/>
                  <a:pt x="2941442" y="3012629"/>
                </a:cubicBezTo>
                <a:cubicBezTo>
                  <a:pt x="2412818" y="4306340"/>
                  <a:pt x="2042779" y="5238772"/>
                  <a:pt x="814532" y="5238772"/>
                </a:cubicBezTo>
                <a:lnTo>
                  <a:pt x="0" y="5238772"/>
                </a:lnTo>
                <a:cubicBezTo>
                  <a:pt x="0" y="5238772"/>
                  <a:pt x="1383858" y="1852724"/>
                  <a:pt x="1491570" y="1588828"/>
                </a:cubicBezTo>
                <a:cubicBezTo>
                  <a:pt x="1762086" y="927726"/>
                  <a:pt x="2384772" y="0"/>
                  <a:pt x="329410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endParaRPr lang="fr-FR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16B48A4-BDBA-4D25-B867-0761CF4906C3}"/>
              </a:ext>
            </a:extLst>
          </p:cNvPr>
          <p:cNvSpPr txBox="1"/>
          <p:nvPr userDrawn="1"/>
        </p:nvSpPr>
        <p:spPr>
          <a:xfrm>
            <a:off x="8889356" y="6407026"/>
            <a:ext cx="2031180" cy="22762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agence nationale d'appui à la performance </a:t>
            </a:r>
            <a:b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des établissements de santé et médico-sociaux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8BBF3AB-49F7-4033-BD9A-F720C1D39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560" y="5949280"/>
            <a:ext cx="864097" cy="783659"/>
          </a:xfrm>
          <a:prstGeom prst="rect">
            <a:avLst/>
          </a:prstGeom>
        </p:spPr>
      </p:pic>
      <p:cxnSp>
        <p:nvCxnSpPr>
          <p:cNvPr id="6" name="Connecteur droit 25">
            <a:extLst>
              <a:ext uri="{FF2B5EF4-FFF2-40B4-BE49-F238E27FC236}">
                <a16:creationId xmlns:a16="http://schemas.microsoft.com/office/drawing/2014/main" id="{1567917E-5A60-4A04-8C26-8F63A4F3447A}"/>
              </a:ext>
            </a:extLst>
          </p:cNvPr>
          <p:cNvCxnSpPr>
            <a:cxnSpLocks/>
          </p:cNvCxnSpPr>
          <p:nvPr userDrawn="1"/>
        </p:nvCxnSpPr>
        <p:spPr>
          <a:xfrm>
            <a:off x="11064552" y="6047566"/>
            <a:ext cx="0" cy="5870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43">
            <a:extLst>
              <a:ext uri="{FF2B5EF4-FFF2-40B4-BE49-F238E27FC236}">
                <a16:creationId xmlns:a16="http://schemas.microsoft.com/office/drawing/2014/main" id="{336325C9-7348-4577-8780-773CC2CBEE5A}"/>
              </a:ext>
            </a:extLst>
          </p:cNvPr>
          <p:cNvSpPr/>
          <p:nvPr/>
        </p:nvSpPr>
        <p:spPr>
          <a:xfrm>
            <a:off x="6698703" y="5637196"/>
            <a:ext cx="4221827" cy="420703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4E34AD3-B995-456F-BDB2-3DC1823DB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147" y="2867539"/>
            <a:ext cx="6321213" cy="5355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fr-FR" sz="3200" b="0" kern="1200" cap="all" baseline="0" dirty="0">
                <a:ln w="12700">
                  <a:noFill/>
                </a:ln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TITRE DE LA PRÉSENTATION</a:t>
            </a:r>
            <a:endParaRPr lang="fr-FR"/>
          </a:p>
        </p:txBody>
      </p:sp>
      <p:pic>
        <p:nvPicPr>
          <p:cNvPr id="22" name="Image 13">
            <a:extLst>
              <a:ext uri="{FF2B5EF4-FFF2-40B4-BE49-F238E27FC236}">
                <a16:creationId xmlns:a16="http://schemas.microsoft.com/office/drawing/2014/main" id="{315A7314-701C-3C68-CB7D-5646F2A26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1343025" y="547466"/>
            <a:ext cx="1795524" cy="505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6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2.08333E-7 0.075 " pathEditMode="relative" rAng="0" ptsTypes="AA">
                                      <p:cBhvr>
                                        <p:cTn id="9" dur="10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94C270CA-2FC5-4930-8F6D-20E940992B1E}"/>
              </a:ext>
            </a:extLst>
          </p:cNvPr>
          <p:cNvSpPr txBox="1"/>
          <p:nvPr userDrawn="1"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F6232C45-CF65-4381-A463-7DDB60078079}"/>
              </a:ext>
            </a:extLst>
          </p:cNvPr>
          <p:cNvCxnSpPr>
            <a:cxnSpLocks/>
          </p:cNvCxnSpPr>
          <p:nvPr userDrawn="1"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raphique 21">
            <a:extLst>
              <a:ext uri="{FF2B5EF4-FFF2-40B4-BE49-F238E27FC236}">
                <a16:creationId xmlns:a16="http://schemas.microsoft.com/office/drawing/2014/main" id="{00CC6E75-AF57-4B9B-8ABA-F1DBCEBC33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17B627FF-D2BC-4FB5-B452-2DDF3434623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5CAE5-15F1-43A8-9439-4D7353E2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429" y="469595"/>
            <a:ext cx="8702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798882-3941-46C4-8577-F5F45F002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450" y="1592719"/>
            <a:ext cx="778186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2"/>
              </a:buBlip>
              <a:defRPr sz="1600">
                <a:solidFill>
                  <a:schemeClr val="accent1"/>
                </a:solidFill>
                <a:latin typeface="Ubuntu Medium" panose="020B060402020202020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Connecteur droit 3">
            <a:extLst>
              <a:ext uri="{FF2B5EF4-FFF2-40B4-BE49-F238E27FC236}">
                <a16:creationId xmlns:a16="http://schemas.microsoft.com/office/drawing/2014/main" id="{32F8E816-7D3E-4034-86FF-FD651301CF2A}"/>
              </a:ext>
            </a:extLst>
          </p:cNvPr>
          <p:cNvCxnSpPr>
            <a:cxnSpLocks/>
          </p:cNvCxnSpPr>
          <p:nvPr userDrawn="1"/>
        </p:nvCxnSpPr>
        <p:spPr>
          <a:xfrm>
            <a:off x="2015743" y="508422"/>
            <a:ext cx="0" cy="291678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3">
            <a:extLst>
              <a:ext uri="{FF2B5EF4-FFF2-40B4-BE49-F238E27FC236}">
                <a16:creationId xmlns:a16="http://schemas.microsoft.com/office/drawing/2014/main" id="{02BDFC05-09D8-427F-A9DB-AFFDDE7A2998}"/>
              </a:ext>
            </a:extLst>
          </p:cNvPr>
          <p:cNvCxnSpPr>
            <a:cxnSpLocks/>
          </p:cNvCxnSpPr>
          <p:nvPr userDrawn="1"/>
        </p:nvCxnSpPr>
        <p:spPr>
          <a:xfrm>
            <a:off x="2015743" y="508422"/>
            <a:ext cx="0" cy="291678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3">
            <a:extLst>
              <a:ext uri="{FF2B5EF4-FFF2-40B4-BE49-F238E27FC236}">
                <a16:creationId xmlns:a16="http://schemas.microsoft.com/office/drawing/2014/main" id="{40DF8A10-672D-44DF-9F2A-78D96E208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75" b="-6295"/>
          <a:stretch/>
        </p:blipFill>
        <p:spPr bwMode="auto">
          <a:xfrm>
            <a:off x="797951" y="489625"/>
            <a:ext cx="1170107" cy="329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04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89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7" r:id="rId8"/>
    <p:sldLayoutId id="21474837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160">
          <p15:clr>
            <a:srgbClr val="F26B43"/>
          </p15:clr>
        </p15:guide>
        <p15:guide id="17" pos="3840">
          <p15:clr>
            <a:srgbClr val="F26B43"/>
          </p15:clr>
        </p15:guide>
        <p15:guide id="18" pos="1209">
          <p15:clr>
            <a:srgbClr val="F26B43"/>
          </p15:clr>
        </p15:guide>
        <p15:guide id="19" pos="846">
          <p15:clr>
            <a:srgbClr val="F26B43"/>
          </p15:clr>
        </p15:guide>
        <p15:guide id="20" pos="3477">
          <p15:clr>
            <a:srgbClr val="F26B43"/>
          </p15:clr>
        </p15:guide>
        <p15:guide id="21" pos="4203">
          <p15:clr>
            <a:srgbClr val="F26B43"/>
          </p15:clr>
        </p15:guide>
        <p15:guide id="22" pos="6471">
          <p15:clr>
            <a:srgbClr val="F26B43"/>
          </p15:clr>
        </p15:guide>
        <p15:guide id="23" pos="6832">
          <p15:clr>
            <a:srgbClr val="F26B43"/>
          </p15:clr>
        </p15:guide>
        <p15:guide id="24" orient="horz" pos="504">
          <p15:clr>
            <a:srgbClr val="F26B43"/>
          </p15:clr>
        </p15:guide>
        <p15:guide id="25" orient="horz" pos="3382">
          <p15:clr>
            <a:srgbClr val="F26B43"/>
          </p15:clr>
        </p15:guide>
        <p15:guide id="26" orient="horz" pos="3816">
          <p15:clr>
            <a:srgbClr val="F26B43"/>
          </p15:clr>
        </p15:guide>
        <p15:guide id="27" orient="horz" pos="935">
          <p15:clr>
            <a:srgbClr val="F26B43"/>
          </p15:clr>
        </p15:guide>
        <p15:guide id="28" pos="482">
          <p15:clr>
            <a:srgbClr val="F26B43"/>
          </p15:clr>
        </p15:guide>
        <p15:guide id="29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F408023-77B7-4AF5-BD68-75C036750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289" y="3594618"/>
            <a:ext cx="4451032" cy="5232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600" dirty="0">
                <a:latin typeface="Ubuntu" panose="020B0504030602030204" pitchFamily="34" charset="0"/>
              </a:rPr>
              <a:t>É</a:t>
            </a:r>
            <a:r>
              <a:rPr lang="fr-FR" sz="1600" dirty="0">
                <a:solidFill>
                  <a:schemeClr val="accent1"/>
                </a:solidFill>
                <a:latin typeface="Ubuntu" panose="020B0504030602030204" pitchFamily="34" charset="0"/>
                <a:ea typeface="+mj-ea"/>
                <a:cs typeface="Arial" panose="020B0604020202020204" pitchFamily="34" charset="0"/>
              </a:rPr>
              <a:t>tat des lieux au 29 juin 2022</a:t>
            </a:r>
            <a:br>
              <a:rPr lang="fr-FR" sz="1600" dirty="0">
                <a:solidFill>
                  <a:schemeClr val="accent1"/>
                </a:solidFill>
                <a:latin typeface="Ubuntu" panose="020B0504030602030204" pitchFamily="34" charset="0"/>
                <a:ea typeface="+mj-ea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1"/>
                </a:solidFill>
                <a:latin typeface="Ubuntu" panose="020B0504030602030204" pitchFamily="34" charset="0"/>
                <a:ea typeface="+mj-ea"/>
                <a:cs typeface="Arial" panose="020B0604020202020204" pitchFamily="34" charset="0"/>
              </a:rPr>
              <a:t>Les éléments présentés dans ce document sont évolutifs.</a:t>
            </a:r>
            <a:endParaRPr lang="fr-FR" sz="1600" dirty="0">
              <a:solidFill>
                <a:schemeClr val="accent1"/>
              </a:solidFill>
              <a:latin typeface="Ubuntu" panose="020B05040306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Placeholder 6" descr="Two people looking at a book&#10;&#10;Description automatically generated with medium confidence">
            <a:extLst>
              <a:ext uri="{FF2B5EF4-FFF2-40B4-BE49-F238E27FC236}">
                <a16:creationId xmlns:a16="http://schemas.microsoft.com/office/drawing/2014/main" id="{58E87DB0-C884-A722-CED4-D3AEB9BCED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r="2345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39C49C-BC7E-3C27-045E-44B65078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47" y="2147342"/>
            <a:ext cx="6321213" cy="1255728"/>
          </a:xfrm>
        </p:spPr>
        <p:txBody>
          <a:bodyPr/>
          <a:lstStyle/>
          <a:p>
            <a:r>
              <a:rPr lang="fr-FR" sz="2800" b="0" cap="all" dirty="0">
                <a:solidFill>
                  <a:schemeClr val="accent1"/>
                </a:solidFill>
                <a:latin typeface="Ubuntu" panose="020B0504030602030204" pitchFamily="34" charset="0"/>
              </a:rPr>
              <a:t>Des points de repères pour</a:t>
            </a:r>
            <a:br>
              <a:rPr lang="fr-FR" sz="2800" b="0" cap="all" dirty="0">
                <a:solidFill>
                  <a:schemeClr val="accent1"/>
                </a:solidFill>
                <a:latin typeface="Ubuntu" panose="020B0504030602030204" pitchFamily="34" charset="0"/>
              </a:rPr>
            </a:br>
            <a:r>
              <a:rPr lang="fr-FR" sz="2800" b="0" cap="all" dirty="0">
                <a:solidFill>
                  <a:schemeClr val="accent1"/>
                </a:solidFill>
                <a:latin typeface="Ubuntu" panose="020B0504030602030204" pitchFamily="34" charset="0"/>
              </a:rPr>
              <a:t>vous aider à mettre en œuvre</a:t>
            </a:r>
            <a:br>
              <a:rPr lang="fr-FR" sz="2800" b="0" cap="all" dirty="0">
                <a:solidFill>
                  <a:schemeClr val="accent1"/>
                </a:solidFill>
                <a:latin typeface="Ubuntu" panose="020B0504030602030204" pitchFamily="34" charset="0"/>
              </a:rPr>
            </a:br>
            <a:r>
              <a:rPr lang="fr-FR" sz="2800" b="0" cap="all" dirty="0">
                <a:solidFill>
                  <a:schemeClr val="accent1"/>
                </a:solidFill>
                <a:latin typeface="Ubuntu" panose="020B0504030602030204" pitchFamily="34" charset="0"/>
              </a:rPr>
              <a:t>une démarche RSE</a:t>
            </a:r>
            <a:endParaRPr lang="en-US" sz="2800" dirty="0"/>
          </a:p>
        </p:txBody>
      </p:sp>
      <p:sp>
        <p:nvSpPr>
          <p:cNvPr id="10" name="Forme libre 22">
            <a:extLst>
              <a:ext uri="{FF2B5EF4-FFF2-40B4-BE49-F238E27FC236}">
                <a16:creationId xmlns:a16="http://schemas.microsoft.com/office/drawing/2014/main" id="{B0CA35DA-5D1A-4A6C-92DB-6C18DDBE0AFF}"/>
              </a:ext>
            </a:extLst>
          </p:cNvPr>
          <p:cNvSpPr/>
          <p:nvPr/>
        </p:nvSpPr>
        <p:spPr>
          <a:xfrm flipV="1">
            <a:off x="0" y="6247643"/>
            <a:ext cx="3676739" cy="610358"/>
          </a:xfrm>
          <a:custGeom>
            <a:avLst/>
            <a:gdLst>
              <a:gd name="connsiteX0" fmla="*/ 0 w 3676739"/>
              <a:gd name="connsiteY0" fmla="*/ 610358 h 610358"/>
              <a:gd name="connsiteX1" fmla="*/ 2414528 w 3676739"/>
              <a:gd name="connsiteY1" fmla="*/ 610358 h 610358"/>
              <a:gd name="connsiteX2" fmla="*/ 3646905 w 3676739"/>
              <a:gd name="connsiteY2" fmla="*/ 45206 h 610358"/>
              <a:gd name="connsiteX3" fmla="*/ 3676739 w 3676739"/>
              <a:gd name="connsiteY3" fmla="*/ 0 h 610358"/>
              <a:gd name="connsiteX4" fmla="*/ 0 w 3676739"/>
              <a:gd name="connsiteY4" fmla="*/ 0 h 61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739" h="610358">
                <a:moveTo>
                  <a:pt x="0" y="610358"/>
                </a:moveTo>
                <a:lnTo>
                  <a:pt x="2414528" y="610358"/>
                </a:lnTo>
                <a:cubicBezTo>
                  <a:pt x="2988706" y="610358"/>
                  <a:pt x="3321498" y="507597"/>
                  <a:pt x="3646905" y="45206"/>
                </a:cubicBezTo>
                <a:lnTo>
                  <a:pt x="367673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867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de-DE" sz="2263" dirty="0">
              <a:latin typeface="Ubuntu" panose="020B050403060203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D193C05-4D50-45DC-ADD0-3D13B207C540}"/>
              </a:ext>
            </a:extLst>
          </p:cNvPr>
          <p:cNvSpPr txBox="1"/>
          <p:nvPr/>
        </p:nvSpPr>
        <p:spPr>
          <a:xfrm>
            <a:off x="289560" y="6430933"/>
            <a:ext cx="4442655" cy="150682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fr-FR" sz="900" dirty="0">
                <a:solidFill>
                  <a:schemeClr val="bg1"/>
                </a:solidFill>
                <a:latin typeface="Ubuntu Light" panose="020B0304030602030204" pitchFamily="34" charset="0"/>
              </a:rPr>
              <a:t>RSE – Points de repère</a:t>
            </a:r>
          </a:p>
        </p:txBody>
      </p:sp>
      <p:sp>
        <p:nvSpPr>
          <p:cNvPr id="20" name="Graphic 43">
            <a:extLst>
              <a:ext uri="{FF2B5EF4-FFF2-40B4-BE49-F238E27FC236}">
                <a16:creationId xmlns:a16="http://schemas.microsoft.com/office/drawing/2014/main" id="{F0C45B7B-8B91-445B-B923-64BE89D0DD96}"/>
              </a:ext>
            </a:extLst>
          </p:cNvPr>
          <p:cNvSpPr/>
          <p:nvPr/>
        </p:nvSpPr>
        <p:spPr>
          <a:xfrm>
            <a:off x="6698703" y="5637196"/>
            <a:ext cx="4221827" cy="420703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263" dirty="0">
              <a:latin typeface="Ubuntu" panose="020B0504030602030204" pitchFamily="34" charset="0"/>
            </a:endParaRPr>
          </a:p>
        </p:txBody>
      </p:sp>
      <p:sp>
        <p:nvSpPr>
          <p:cNvPr id="23" name="Graphic 43">
            <a:extLst>
              <a:ext uri="{FF2B5EF4-FFF2-40B4-BE49-F238E27FC236}">
                <a16:creationId xmlns:a16="http://schemas.microsoft.com/office/drawing/2014/main" id="{22E37C7D-74BA-48C4-8EBD-C239C75D25F7}"/>
              </a:ext>
            </a:extLst>
          </p:cNvPr>
          <p:cNvSpPr/>
          <p:nvPr/>
        </p:nvSpPr>
        <p:spPr>
          <a:xfrm>
            <a:off x="8889355" y="2250979"/>
            <a:ext cx="1848800" cy="2321302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263" dirty="0">
              <a:latin typeface="Ubuntu" panose="020B050403060203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907590F1-7D38-413E-979E-43F3B49D6BD3}"/>
              </a:ext>
            </a:extLst>
          </p:cNvPr>
          <p:cNvSpPr txBox="1"/>
          <p:nvPr/>
        </p:nvSpPr>
        <p:spPr>
          <a:xfrm>
            <a:off x="8889356" y="6407026"/>
            <a:ext cx="2031180" cy="22762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algn="r">
              <a:spcBef>
                <a:spcPts val="95"/>
              </a:spcBef>
            </a:pPr>
            <a:r>
              <a:rPr lang="fr-FR" sz="700" dirty="0">
                <a:latin typeface="Ubuntu" panose="020B0504030602030204" pitchFamily="34" charset="0"/>
              </a:rPr>
              <a:t>agence nationale d'appui à la performance </a:t>
            </a:r>
            <a:br>
              <a:rPr lang="fr-FR" sz="700" dirty="0">
                <a:latin typeface="Ubuntu" panose="020B0504030602030204" pitchFamily="34" charset="0"/>
              </a:rPr>
            </a:br>
            <a:r>
              <a:rPr lang="fr-FR" sz="700" dirty="0">
                <a:latin typeface="Ubuntu" panose="020B0504030602030204" pitchFamily="34" charset="0"/>
              </a:rPr>
              <a:t>des établissements de santé et médico-sociaux</a:t>
            </a:r>
          </a:p>
        </p:txBody>
      </p:sp>
      <p:pic>
        <p:nvPicPr>
          <p:cNvPr id="25" name="Image 8">
            <a:extLst>
              <a:ext uri="{FF2B5EF4-FFF2-40B4-BE49-F238E27FC236}">
                <a16:creationId xmlns:a16="http://schemas.microsoft.com/office/drawing/2014/main" id="{8D06AE11-CEF9-4B8C-B62A-7B7895EFC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560" y="5949280"/>
            <a:ext cx="864097" cy="783659"/>
          </a:xfrm>
          <a:prstGeom prst="rect">
            <a:avLst/>
          </a:prstGeom>
        </p:spPr>
      </p:pic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A648179-8F82-49C9-9BCC-F21E42111ACC}"/>
              </a:ext>
            </a:extLst>
          </p:cNvPr>
          <p:cNvCxnSpPr>
            <a:cxnSpLocks/>
          </p:cNvCxnSpPr>
          <p:nvPr/>
        </p:nvCxnSpPr>
        <p:spPr>
          <a:xfrm>
            <a:off x="11064552" y="6047566"/>
            <a:ext cx="0" cy="5870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04DE66A1-297A-AE0D-B7B8-2DB9A03EF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8444" y="3028726"/>
            <a:ext cx="313412" cy="313412"/>
          </a:xfrm>
          <a:prstGeom prst="rect">
            <a:avLst/>
          </a:prstGeom>
        </p:spPr>
      </p:pic>
      <p:sp>
        <p:nvSpPr>
          <p:cNvPr id="34" name="Graphic 43">
            <a:extLst>
              <a:ext uri="{FF2B5EF4-FFF2-40B4-BE49-F238E27FC236}">
                <a16:creationId xmlns:a16="http://schemas.microsoft.com/office/drawing/2014/main" id="{8D1BBF99-95C0-726F-D070-81B730982BF8}"/>
              </a:ext>
            </a:extLst>
          </p:cNvPr>
          <p:cNvSpPr/>
          <p:nvPr/>
        </p:nvSpPr>
        <p:spPr>
          <a:xfrm>
            <a:off x="6694224" y="819127"/>
            <a:ext cx="4172418" cy="5238772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gradFill>
            <a:gsLst>
              <a:gs pos="5000">
                <a:schemeClr val="accent2"/>
              </a:gs>
              <a:gs pos="58000">
                <a:schemeClr val="accent2">
                  <a:alpha val="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2263" dirty="0">
              <a:latin typeface="Ubuntu" panose="020B05040306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DFDE8-2C4D-C81E-7729-E27EE5985C86}"/>
              </a:ext>
            </a:extLst>
          </p:cNvPr>
          <p:cNvSpPr txBox="1"/>
          <p:nvPr/>
        </p:nvSpPr>
        <p:spPr>
          <a:xfrm>
            <a:off x="3138551" y="545878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fr-FR" sz="9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« La réutilisation des productions de l’ANAP est autorisée, sous réserve que les informations qu’elles contiennent </a:t>
            </a:r>
            <a:br>
              <a:rPr lang="fr-FR" sz="9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</a:br>
            <a:r>
              <a:rPr lang="fr-FR" sz="9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ne soient pas altérées, que leur sens ne soit pas dénaturé et que leurs sources et date de dernière mise à jour soient mentionnées. Toute réutilisation à des fins commerciales doit faire l’objet d’un échange préalable avec l’ANAP. ».</a:t>
            </a:r>
          </a:p>
        </p:txBody>
      </p:sp>
    </p:spTree>
    <p:extLst>
      <p:ext uri="{BB962C8B-B14F-4D97-AF65-F5344CB8AC3E}">
        <p14:creationId xmlns:p14="http://schemas.microsoft.com/office/powerpoint/2010/main" val="428658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8709D66D-9F28-7105-5F09-4763D2231458}"/>
              </a:ext>
            </a:extLst>
          </p:cNvPr>
          <p:cNvSpPr/>
          <p:nvPr/>
        </p:nvSpPr>
        <p:spPr>
          <a:xfrm>
            <a:off x="8422344" y="955274"/>
            <a:ext cx="3183636" cy="129407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66B26E-4D03-9DEB-AED5-375DE241F078}"/>
              </a:ext>
            </a:extLst>
          </p:cNvPr>
          <p:cNvSpPr/>
          <p:nvPr/>
        </p:nvSpPr>
        <p:spPr>
          <a:xfrm>
            <a:off x="696020" y="979147"/>
            <a:ext cx="3073638" cy="1270204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4" name="Graphique 21">
            <a:extLst>
              <a:ext uri="{FF2B5EF4-FFF2-40B4-BE49-F238E27FC236}">
                <a16:creationId xmlns:a16="http://schemas.microsoft.com/office/drawing/2014/main" id="{9115CF11-78C2-0777-F367-3F39F3D56CEC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840283" y="1287344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7" name="Graphique 21">
            <a:extLst>
              <a:ext uri="{FF2B5EF4-FFF2-40B4-BE49-F238E27FC236}">
                <a16:creationId xmlns:a16="http://schemas.microsoft.com/office/drawing/2014/main" id="{43649772-B1FA-5C9D-6EC2-DA77228F2B18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8407099" y="1205867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Les référentiels HAS (sanitaire et médico-social) et la RSE (1/2)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9E697B-D526-95CB-48D0-CEEA3037EDF2}"/>
              </a:ext>
            </a:extLst>
          </p:cNvPr>
          <p:cNvSpPr txBox="1"/>
          <p:nvPr/>
        </p:nvSpPr>
        <p:spPr>
          <a:xfrm>
            <a:off x="1013919" y="1138909"/>
            <a:ext cx="27557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  <a:latin typeface="Ubuntu Medium" panose="020B0604030602030204" pitchFamily="34" charset="0"/>
              </a:rPr>
              <a:t>2 critères 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: les référentiels HAS mentionnent directement le développement durable.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B2C005-675D-96C6-DF0E-D733D24B6882}"/>
              </a:ext>
            </a:extLst>
          </p:cNvPr>
          <p:cNvSpPr txBox="1"/>
          <p:nvPr/>
        </p:nvSpPr>
        <p:spPr>
          <a:xfrm>
            <a:off x="4030567" y="1060209"/>
            <a:ext cx="41308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18000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D90846"/>
                </a:solidFill>
                <a:latin typeface="Ubuntu Medium" panose="020B0604030602030204" pitchFamily="34" charset="0"/>
              </a:rPr>
              <a:t>Sanitaire</a:t>
            </a:r>
            <a:r>
              <a:rPr lang="fr-FR" sz="1200" dirty="0">
                <a:solidFill>
                  <a:srgbClr val="D90846"/>
                </a:solidFill>
              </a:rPr>
              <a:t> : </a:t>
            </a:r>
            <a:r>
              <a:rPr lang="fr-FR" sz="1200" b="1" dirty="0">
                <a:solidFill>
                  <a:srgbClr val="D90846"/>
                </a:solidFill>
              </a:rPr>
              <a:t>critère 3.6-04 </a:t>
            </a:r>
            <a:r>
              <a:rPr lang="fr-FR" sz="1200" dirty="0">
                <a:solidFill>
                  <a:srgbClr val="092462"/>
                </a:solidFill>
              </a:rPr>
              <a:t>Les risques environnementaux et enjeux du développement durable sont maîtrisés</a:t>
            </a:r>
          </a:p>
          <a:p>
            <a:pPr marL="0" lvl="1" indent="-180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latin typeface="Ubuntu Medium" panose="020B0604030602030204" pitchFamily="34" charset="0"/>
              </a:rPr>
              <a:t>Médico-social</a:t>
            </a:r>
            <a:r>
              <a:rPr lang="fr-FR" sz="1200" dirty="0">
                <a:solidFill>
                  <a:srgbClr val="FF0000"/>
                </a:solidFill>
              </a:rPr>
              <a:t> : </a:t>
            </a:r>
            <a:r>
              <a:rPr lang="fr-FR" sz="1200" b="1" dirty="0">
                <a:solidFill>
                  <a:srgbClr val="FF0000"/>
                </a:solidFill>
              </a:rPr>
              <a:t>critère 3.15.1 </a:t>
            </a:r>
            <a:r>
              <a:rPr lang="fr-FR" sz="1200" dirty="0">
                <a:solidFill>
                  <a:srgbClr val="092462"/>
                </a:solidFill>
              </a:rPr>
              <a:t>- L’ESSMS définit et met en œuvre sa stratégie d'optimisation des achats et de développement durable.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4DEDCA-1AEA-C999-FB9F-AC1448ABEF09}"/>
              </a:ext>
            </a:extLst>
          </p:cNvPr>
          <p:cNvSpPr txBox="1"/>
          <p:nvPr/>
        </p:nvSpPr>
        <p:spPr>
          <a:xfrm>
            <a:off x="8580734" y="997454"/>
            <a:ext cx="3025247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Au-delà de ces </a:t>
            </a:r>
            <a:r>
              <a:rPr lang="fr-FR" sz="1400" dirty="0">
                <a:solidFill>
                  <a:schemeClr val="accent2"/>
                </a:solidFill>
                <a:latin typeface="Ubuntu Medium" panose="020B0604030602030204" pitchFamily="34" charset="0"/>
              </a:rPr>
              <a:t>2 critères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, la structuration de la certification est alignée avec les volets d’une démarche RSE.</a:t>
            </a:r>
          </a:p>
        </p:txBody>
      </p:sp>
      <p:graphicFrame>
        <p:nvGraphicFramePr>
          <p:cNvPr id="24" name="Tableau 7">
            <a:extLst>
              <a:ext uri="{FF2B5EF4-FFF2-40B4-BE49-F238E27FC236}">
                <a16:creationId xmlns:a16="http://schemas.microsoft.com/office/drawing/2014/main" id="{B20A2DC8-1891-2FB5-7150-5A6F9A4F5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76089"/>
              </p:ext>
            </p:extLst>
          </p:nvPr>
        </p:nvGraphicFramePr>
        <p:xfrm>
          <a:off x="705805" y="2688356"/>
          <a:ext cx="5390194" cy="3871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395">
                  <a:extLst>
                    <a:ext uri="{9D8B030D-6E8A-4147-A177-3AD203B41FA5}">
                      <a16:colId xmlns:a16="http://schemas.microsoft.com/office/drawing/2014/main" val="3010868518"/>
                    </a:ext>
                  </a:extLst>
                </a:gridCol>
                <a:gridCol w="3040380">
                  <a:extLst>
                    <a:ext uri="{9D8B030D-6E8A-4147-A177-3AD203B41FA5}">
                      <a16:colId xmlns:a16="http://schemas.microsoft.com/office/drawing/2014/main" val="2975837538"/>
                    </a:ext>
                  </a:extLst>
                </a:gridCol>
                <a:gridCol w="753456">
                  <a:extLst>
                    <a:ext uri="{9D8B030D-6E8A-4147-A177-3AD203B41FA5}">
                      <a16:colId xmlns:a16="http://schemas.microsoft.com/office/drawing/2014/main" val="3391277098"/>
                    </a:ext>
                  </a:extLst>
                </a:gridCol>
                <a:gridCol w="701963">
                  <a:extLst>
                    <a:ext uri="{9D8B030D-6E8A-4147-A177-3AD203B41FA5}">
                      <a16:colId xmlns:a16="http://schemas.microsoft.com/office/drawing/2014/main" val="431012664"/>
                    </a:ext>
                  </a:extLst>
                </a:gridCol>
              </a:tblGrid>
              <a:tr h="22306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Chapitre</a:t>
                      </a:r>
                      <a:endParaRPr lang="fr-FR" sz="900" b="1" i="0" u="none" strike="noStrike" dirty="0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Objectifs</a:t>
                      </a:r>
                      <a:endParaRPr lang="fr-FR" sz="900" b="1" i="0" u="none" strike="noStrike" dirty="0">
                        <a:solidFill>
                          <a:schemeClr val="accent6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Principaux volets RSE</a:t>
                      </a:r>
                    </a:p>
                  </a:txBody>
                  <a:tcPr marL="3852" marR="3852" marT="72000" marB="72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52" marR="3852" marT="3852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681507"/>
                  </a:ext>
                </a:extLst>
              </a:tr>
              <a:tr h="1381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solidFill>
                            <a:schemeClr val="accent1"/>
                          </a:solidFill>
                          <a:effectLst/>
                          <a:latin typeface="Ubuntu Medium" panose="020B0604030602030204" pitchFamily="34" charset="0"/>
                        </a:rPr>
                        <a:t>Le patient</a:t>
                      </a:r>
                      <a:endParaRPr lang="fr-FR" sz="900" b="0" i="0" u="none" strike="noStrike" dirty="0">
                        <a:solidFill>
                          <a:schemeClr val="accent1"/>
                        </a:solidFill>
                        <a:effectLst/>
                        <a:latin typeface="Ubuntu Medium" panose="020B0604030602030204" pitchFamily="34" charset="0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AE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 patient est informé et son implication est recherchée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24334"/>
                  </a:ext>
                </a:extLst>
              </a:tr>
              <a:tr h="1381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 patient est respecté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05197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Les proches et/ou aidants sont associés à la mise en œuvre du projet de soins avec l’accord du patient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87699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Les conditions de vie et de lien social du patient sont prises en compte dans le cadre de sa prise en charge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384016"/>
                  </a:ext>
                </a:extLst>
              </a:tr>
              <a:tr h="22306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solidFill>
                            <a:schemeClr val="accent1"/>
                          </a:solidFill>
                          <a:effectLst/>
                          <a:latin typeface="Ubuntu Medium" panose="020B0604030602030204" pitchFamily="34" charset="0"/>
                        </a:rPr>
                        <a:t>Les équipes de soins</a:t>
                      </a:r>
                      <a:endParaRPr lang="fr-FR" sz="900" b="0" i="0" u="none" strike="noStrike" dirty="0">
                        <a:solidFill>
                          <a:schemeClr val="accent1"/>
                        </a:solidFill>
                        <a:effectLst/>
                        <a:latin typeface="Ubuntu Medium" panose="020B0604030602030204" pitchFamily="34" charset="0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AE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La pertinence des parcours, des actes et des prescriptions est argumentée au sein de l’équipe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25216"/>
                  </a:ext>
                </a:extLst>
              </a:tr>
              <a:tr h="3332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Les équipes sont coordonnées pour prendre en charge le patient de manière pluriprofessionnelle et pluridisciplinaire tout au long de sa prise en charge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06064"/>
                  </a:ext>
                </a:extLst>
              </a:tr>
              <a:tr h="1381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Les équipes maîtrisent les risques liés à leurs pratiques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265072"/>
                  </a:ext>
                </a:extLst>
              </a:tr>
              <a:tr h="3332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Les équipes évaluent leurs pratiques notamment au regard</a:t>
                      </a:r>
                      <a:b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du suivi des résultats cliniques de leur patientèle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93320"/>
                  </a:ext>
                </a:extLst>
              </a:tr>
              <a:tr h="22306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solidFill>
                            <a:schemeClr val="accent1"/>
                          </a:solidFill>
                          <a:effectLst/>
                          <a:latin typeface="Ubuntu Medium" panose="020B0604030602030204" pitchFamily="34" charset="0"/>
                        </a:rPr>
                        <a:t>L'établissement</a:t>
                      </a:r>
                      <a:endParaRPr lang="fr-FR" sz="900" b="0" i="0" u="none" strike="noStrike" dirty="0">
                        <a:solidFill>
                          <a:schemeClr val="accent1"/>
                        </a:solidFill>
                        <a:effectLst/>
                        <a:latin typeface="Ubuntu Medium" panose="020B0604030602030204" pitchFamily="34" charset="0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AE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L’établissement définit ses orientations stratégiques en cohérence avec son territoire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02259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L’établissement favorise l’engagement des patients</a:t>
                      </a:r>
                      <a:b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</a:b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individuellement et collectivement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94605"/>
                  </a:ext>
                </a:extLst>
              </a:tr>
              <a:tr h="1381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La gouvernance fait preuve de leadership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55515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L’établissement favorise le travail en équipe et le développement des compétences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732779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Les professionnels sont impliqués dans une démarche de qualité de vie au travail impulsée par la gouvernance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31152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L’établissement dispose d’une réponse opérationnelle adaptée aux risques auxquels il peut être confronté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96993"/>
                  </a:ext>
                </a:extLst>
              </a:tr>
              <a:tr h="2230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L’établissement développe une dynamique d’amélioration continue de la qualité des soins</a:t>
                      </a:r>
                      <a:endParaRPr lang="fr-FR" sz="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36000" marR="3852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000" b="0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3852" marR="3852" marT="3852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05117"/>
                  </a:ext>
                </a:extLst>
              </a:tr>
            </a:tbl>
          </a:graphicData>
        </a:graphic>
      </p:graphicFrame>
      <p:graphicFrame>
        <p:nvGraphicFramePr>
          <p:cNvPr id="25" name="Tableau 8">
            <a:extLst>
              <a:ext uri="{FF2B5EF4-FFF2-40B4-BE49-F238E27FC236}">
                <a16:creationId xmlns:a16="http://schemas.microsoft.com/office/drawing/2014/main" id="{64D8445E-F810-26A3-D892-00BF4933D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24358"/>
              </p:ext>
            </p:extLst>
          </p:nvPr>
        </p:nvGraphicFramePr>
        <p:xfrm>
          <a:off x="6215064" y="2688355"/>
          <a:ext cx="5488209" cy="200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931">
                  <a:extLst>
                    <a:ext uri="{9D8B030D-6E8A-4147-A177-3AD203B41FA5}">
                      <a16:colId xmlns:a16="http://schemas.microsoft.com/office/drawing/2014/main" val="3313658874"/>
                    </a:ext>
                  </a:extLst>
                </a:gridCol>
                <a:gridCol w="2605278">
                  <a:extLst>
                    <a:ext uri="{9D8B030D-6E8A-4147-A177-3AD203B41FA5}">
                      <a16:colId xmlns:a16="http://schemas.microsoft.com/office/drawing/2014/main" val="356915873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131895611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19224449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843197049"/>
                    </a:ext>
                  </a:extLst>
                </a:gridCol>
              </a:tblGrid>
              <a:tr h="1767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Chapitres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fr-FR" sz="7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(regroupés)</a:t>
                      </a:r>
                      <a:endParaRPr lang="fr-FR" sz="900" b="1" u="none" strike="noStrike" kern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Thématiques</a:t>
                      </a:r>
                    </a:p>
                  </a:txBody>
                  <a:tcPr marL="6350" marR="6350" marT="635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9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Principaux volets RSE</a:t>
                      </a:r>
                    </a:p>
                  </a:txBody>
                  <a:tcPr marL="6350" marR="6350" marT="635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51155"/>
                  </a:ext>
                </a:extLst>
              </a:tr>
              <a:tr h="109555">
                <a:tc row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accent1"/>
                          </a:solidFill>
                          <a:effectLst/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La personne / les professionnels / L'ESSMS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AE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Bientraitance et éthique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89385"/>
                  </a:ext>
                </a:extLst>
              </a:tr>
              <a:tr h="109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Droits de la personne accompagnée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84763"/>
                  </a:ext>
                </a:extLst>
              </a:tr>
              <a:tr h="1705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Expression et participation de la personne accompagnée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2742"/>
                  </a:ext>
                </a:extLst>
              </a:tr>
              <a:tr h="1705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Co-construction et personnalisation du projet d'accompagnement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16968"/>
                  </a:ext>
                </a:extLst>
              </a:tr>
              <a:tr h="1705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à l'autonomie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26430"/>
                  </a:ext>
                </a:extLst>
              </a:tr>
              <a:tr h="1494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Accompagnement à la santé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17120"/>
                  </a:ext>
                </a:extLst>
              </a:tr>
              <a:tr h="109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Continuité et fluidité des parcours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50722"/>
                  </a:ext>
                </a:extLst>
              </a:tr>
              <a:tr h="170569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accent1"/>
                          </a:solidFill>
                          <a:effectLst/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L'ESSMS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AE9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Politique ressources humaines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14163"/>
                  </a:ext>
                </a:extLst>
              </a:tr>
              <a:tr h="1705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80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Démarche qualité et gestion des risques</a:t>
                      </a:r>
                    </a:p>
                  </a:txBody>
                  <a:tcPr marL="3600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098964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E585C3F-87A5-1DA1-BC6B-4C96C7907628}"/>
              </a:ext>
            </a:extLst>
          </p:cNvPr>
          <p:cNvGrpSpPr/>
          <p:nvPr/>
        </p:nvGrpSpPr>
        <p:grpSpPr>
          <a:xfrm>
            <a:off x="6455915" y="4889313"/>
            <a:ext cx="4659235" cy="1585240"/>
            <a:chOff x="6303194" y="4829705"/>
            <a:chExt cx="4659235" cy="15852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C65B6D-E50C-3735-86B8-4C2679DA3F3B}"/>
                </a:ext>
              </a:extLst>
            </p:cNvPr>
            <p:cNvGrpSpPr/>
            <p:nvPr/>
          </p:nvGrpSpPr>
          <p:grpSpPr>
            <a:xfrm>
              <a:off x="6405669" y="5211921"/>
              <a:ext cx="3371850" cy="253916"/>
              <a:chOff x="7740052" y="4929697"/>
              <a:chExt cx="3371850" cy="253916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8306FE5-FE7F-1A69-C741-18173E261F4A}"/>
                  </a:ext>
                </a:extLst>
              </p:cNvPr>
              <p:cNvSpPr/>
              <p:nvPr/>
            </p:nvSpPr>
            <p:spPr>
              <a:xfrm>
                <a:off x="7740052" y="4997353"/>
                <a:ext cx="80132" cy="801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E2A630-274C-9732-4015-031F10E45C0B}"/>
                  </a:ext>
                </a:extLst>
              </p:cNvPr>
              <p:cNvSpPr txBox="1"/>
              <p:nvPr/>
            </p:nvSpPr>
            <p:spPr>
              <a:xfrm>
                <a:off x="7888642" y="4929697"/>
                <a:ext cx="322326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fr-F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buntu Light"/>
                    <a:ea typeface="+mn-ea"/>
                    <a:cs typeface="+mn-cs"/>
                  </a:rPr>
                  <a:t>Gouvernance</a:t>
                </a:r>
                <a:endParaRPr lang="en-US" sz="105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CA2B33-78C4-CED9-6524-730308620593}"/>
                </a:ext>
              </a:extLst>
            </p:cNvPr>
            <p:cNvGrpSpPr/>
            <p:nvPr/>
          </p:nvGrpSpPr>
          <p:grpSpPr>
            <a:xfrm>
              <a:off x="6405669" y="5449198"/>
              <a:ext cx="4556760" cy="253916"/>
              <a:chOff x="7740052" y="5208546"/>
              <a:chExt cx="4556760" cy="25391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F3F9D2-5D19-8328-883C-399E4145208A}"/>
                  </a:ext>
                </a:extLst>
              </p:cNvPr>
              <p:cNvSpPr/>
              <p:nvPr/>
            </p:nvSpPr>
            <p:spPr>
              <a:xfrm>
                <a:off x="7740052" y="5276202"/>
                <a:ext cx="80132" cy="801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EF1B83-6B69-F1F5-C348-BD5AFE4D9093}"/>
                  </a:ext>
                </a:extLst>
              </p:cNvPr>
              <p:cNvSpPr txBox="1"/>
              <p:nvPr/>
            </p:nvSpPr>
            <p:spPr>
              <a:xfrm>
                <a:off x="7888641" y="5208546"/>
                <a:ext cx="440817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fr-F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Social : Collaborateurs / relations et conditions de travail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FB7A4C1-3393-2EFD-13C1-5E11D73A3207}"/>
                </a:ext>
              </a:extLst>
            </p:cNvPr>
            <p:cNvGrpSpPr/>
            <p:nvPr/>
          </p:nvGrpSpPr>
          <p:grpSpPr>
            <a:xfrm>
              <a:off x="6405669" y="5686475"/>
              <a:ext cx="3371850" cy="253916"/>
              <a:chOff x="7740052" y="5487395"/>
              <a:chExt cx="3371850" cy="25391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776CADC-9BA3-3283-C41E-37E81CA7AE41}"/>
                  </a:ext>
                </a:extLst>
              </p:cNvPr>
              <p:cNvSpPr/>
              <p:nvPr/>
            </p:nvSpPr>
            <p:spPr>
              <a:xfrm>
                <a:off x="7740052" y="5555051"/>
                <a:ext cx="80132" cy="80132"/>
              </a:xfrm>
              <a:prstGeom prst="rect">
                <a:avLst/>
              </a:prstGeom>
              <a:solidFill>
                <a:srgbClr val="1AA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36A2D2-8F61-FB86-E11C-C8B3DFF66BE8}"/>
                  </a:ext>
                </a:extLst>
              </p:cNvPr>
              <p:cNvSpPr txBox="1"/>
              <p:nvPr/>
            </p:nvSpPr>
            <p:spPr>
              <a:xfrm>
                <a:off x="7888642" y="5487395"/>
                <a:ext cx="322326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fr-F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Environnement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9385A88-B7E8-719F-3BBD-CC6C0BA7EBCB}"/>
                </a:ext>
              </a:extLst>
            </p:cNvPr>
            <p:cNvGrpSpPr/>
            <p:nvPr/>
          </p:nvGrpSpPr>
          <p:grpSpPr>
            <a:xfrm>
              <a:off x="6405669" y="5923752"/>
              <a:ext cx="4472938" cy="253916"/>
              <a:chOff x="7740052" y="5766244"/>
              <a:chExt cx="4472938" cy="25391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CE1CDCE-902D-F5B4-6D1F-73C9D82637ED}"/>
                  </a:ext>
                </a:extLst>
              </p:cNvPr>
              <p:cNvSpPr/>
              <p:nvPr/>
            </p:nvSpPr>
            <p:spPr>
              <a:xfrm>
                <a:off x="7740052" y="5833900"/>
                <a:ext cx="80132" cy="801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FC08B4-A4B1-0E6A-BB52-0CE866D80F0C}"/>
                  </a:ext>
                </a:extLst>
              </p:cNvPr>
              <p:cNvSpPr txBox="1"/>
              <p:nvPr/>
            </p:nvSpPr>
            <p:spPr>
              <a:xfrm>
                <a:off x="7888641" y="5766244"/>
                <a:ext cx="432434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fr-F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Sociétal (parties prenantes : dont les personnes / patients)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E1DFFA-83DB-87F1-D9FF-809EDF3C5CF0}"/>
                </a:ext>
              </a:extLst>
            </p:cNvPr>
            <p:cNvGrpSpPr/>
            <p:nvPr/>
          </p:nvGrpSpPr>
          <p:grpSpPr>
            <a:xfrm>
              <a:off x="6405669" y="6161029"/>
              <a:ext cx="3371850" cy="253916"/>
              <a:chOff x="7740052" y="6045092"/>
              <a:chExt cx="3371850" cy="25391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0132215-3FA8-4638-6FC1-665182A792FD}"/>
                  </a:ext>
                </a:extLst>
              </p:cNvPr>
              <p:cNvSpPr/>
              <p:nvPr/>
            </p:nvSpPr>
            <p:spPr>
              <a:xfrm>
                <a:off x="7740052" y="6112748"/>
                <a:ext cx="80132" cy="80132"/>
              </a:xfrm>
              <a:prstGeom prst="rect">
                <a:avLst/>
              </a:prstGeom>
              <a:solidFill>
                <a:srgbClr val="2A7A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E23E881-71F2-5210-752D-852495A8F672}"/>
                  </a:ext>
                </a:extLst>
              </p:cNvPr>
              <p:cNvSpPr txBox="1"/>
              <p:nvPr/>
            </p:nvSpPr>
            <p:spPr>
              <a:xfrm>
                <a:off x="7888642" y="6045092"/>
                <a:ext cx="322326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fr-F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Economique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053B65D-29FA-959D-F8DF-380A78D20061}"/>
                </a:ext>
              </a:extLst>
            </p:cNvPr>
            <p:cNvSpPr txBox="1"/>
            <p:nvPr/>
          </p:nvSpPr>
          <p:spPr>
            <a:xfrm>
              <a:off x="6303194" y="4829705"/>
              <a:ext cx="347432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"/>
              <a:r>
                <a:rPr lang="fr-FR" sz="1200" u="none" strike="noStrike" dirty="0">
                  <a:solidFill>
                    <a:schemeClr val="accent1"/>
                  </a:solidFill>
                  <a:effectLst/>
                  <a:latin typeface="Ubuntu Medium" panose="020B0604030602030204" pitchFamily="34" charset="0"/>
                </a:rPr>
                <a:t>Volet RSE (en lien avec ISO 26000)</a:t>
              </a:r>
              <a:endParaRPr lang="fr-FR" sz="1200" i="0" u="none" strike="noStrike" dirty="0">
                <a:solidFill>
                  <a:schemeClr val="accent1"/>
                </a:solidFill>
                <a:effectLst/>
                <a:latin typeface="Ubuntu Medium" panose="020B0604030602030204" pitchFamily="34" charset="0"/>
              </a:endParaRPr>
            </a:p>
          </p:txBody>
        </p:sp>
      </p:grpSp>
      <p:grpSp>
        <p:nvGrpSpPr>
          <p:cNvPr id="40" name="Groupe 6">
            <a:extLst>
              <a:ext uri="{FF2B5EF4-FFF2-40B4-BE49-F238E27FC236}">
                <a16:creationId xmlns:a16="http://schemas.microsoft.com/office/drawing/2014/main" id="{4FA3C464-E10C-B5B0-D9F0-78BBAB0E4D1D}"/>
              </a:ext>
            </a:extLst>
          </p:cNvPr>
          <p:cNvGrpSpPr/>
          <p:nvPr/>
        </p:nvGrpSpPr>
        <p:grpSpPr>
          <a:xfrm rot="5400000">
            <a:off x="1170811" y="1910452"/>
            <a:ext cx="371998" cy="1302009"/>
            <a:chOff x="4363868" y="2434007"/>
            <a:chExt cx="556606" cy="2275237"/>
          </a:xfrm>
        </p:grpSpPr>
        <p:sp>
          <p:nvSpPr>
            <p:cNvPr id="44" name="Graphique 107">
              <a:extLst>
                <a:ext uri="{FF2B5EF4-FFF2-40B4-BE49-F238E27FC236}">
                  <a16:creationId xmlns:a16="http://schemas.microsoft.com/office/drawing/2014/main" id="{EF37944B-E001-D819-85FD-B327549A687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04552" y="3376801"/>
              <a:ext cx="2275237" cy="389649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Titre 1">
              <a:extLst>
                <a:ext uri="{FF2B5EF4-FFF2-40B4-BE49-F238E27FC236}">
                  <a16:creationId xmlns:a16="http://schemas.microsoft.com/office/drawing/2014/main" id="{0CC4B582-41FB-1265-6CC1-69048AD3D175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570706" y="3293321"/>
              <a:ext cx="2142930" cy="556606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Sanitaire</a:t>
              </a:r>
            </a:p>
          </p:txBody>
        </p:sp>
      </p:grpSp>
      <p:grpSp>
        <p:nvGrpSpPr>
          <p:cNvPr id="46" name="Groupe 6">
            <a:extLst>
              <a:ext uri="{FF2B5EF4-FFF2-40B4-BE49-F238E27FC236}">
                <a16:creationId xmlns:a16="http://schemas.microsoft.com/office/drawing/2014/main" id="{FB01A4DE-D49C-6FA5-2D58-CC118F272C9C}"/>
              </a:ext>
            </a:extLst>
          </p:cNvPr>
          <p:cNvGrpSpPr/>
          <p:nvPr/>
        </p:nvGrpSpPr>
        <p:grpSpPr>
          <a:xfrm rot="5400000">
            <a:off x="6680071" y="1910453"/>
            <a:ext cx="371998" cy="1302009"/>
            <a:chOff x="4363868" y="2434007"/>
            <a:chExt cx="556606" cy="2275237"/>
          </a:xfrm>
        </p:grpSpPr>
        <p:sp>
          <p:nvSpPr>
            <p:cNvPr id="48" name="Graphique 107">
              <a:extLst>
                <a:ext uri="{FF2B5EF4-FFF2-40B4-BE49-F238E27FC236}">
                  <a16:creationId xmlns:a16="http://schemas.microsoft.com/office/drawing/2014/main" id="{A83DB87F-FBCC-7998-F65B-FB03F5D604E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04552" y="3376801"/>
              <a:ext cx="2275237" cy="389649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3C61433E-DFBF-F444-FAC3-D36A3D60C6B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570706" y="3293321"/>
              <a:ext cx="2142930" cy="556606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Médico-social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38FB202-C1E6-BD49-FD75-FACB7ABD6700}"/>
              </a:ext>
            </a:extLst>
          </p:cNvPr>
          <p:cNvSpPr/>
          <p:nvPr/>
        </p:nvSpPr>
        <p:spPr>
          <a:xfrm>
            <a:off x="5036803" y="3034558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0F3335-EFF8-AAB3-EC1B-09BB41B249F0}"/>
              </a:ext>
            </a:extLst>
          </p:cNvPr>
          <p:cNvSpPr/>
          <p:nvPr/>
        </p:nvSpPr>
        <p:spPr>
          <a:xfrm>
            <a:off x="5036803" y="3173556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D8F753-9E0C-B5BF-53EE-3DE6A1FAEC9D}"/>
              </a:ext>
            </a:extLst>
          </p:cNvPr>
          <p:cNvSpPr/>
          <p:nvPr/>
        </p:nvSpPr>
        <p:spPr>
          <a:xfrm>
            <a:off x="5036803" y="3371313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DB454FD-1BC5-BC3E-15DE-80860DF42776}"/>
              </a:ext>
            </a:extLst>
          </p:cNvPr>
          <p:cNvSpPr/>
          <p:nvPr/>
        </p:nvSpPr>
        <p:spPr>
          <a:xfrm>
            <a:off x="5036803" y="3624175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4C5D4F-B4B8-770F-6AD8-0D654349CB19}"/>
              </a:ext>
            </a:extLst>
          </p:cNvPr>
          <p:cNvSpPr/>
          <p:nvPr/>
        </p:nvSpPr>
        <p:spPr>
          <a:xfrm>
            <a:off x="5036803" y="3891969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87AF2E-48DC-5DC3-C738-685417895145}"/>
              </a:ext>
            </a:extLst>
          </p:cNvPr>
          <p:cNvSpPr/>
          <p:nvPr/>
        </p:nvSpPr>
        <p:spPr>
          <a:xfrm>
            <a:off x="5036803" y="4192419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2032ECC-FBAE-563A-F716-70CD2DDB2B69}"/>
              </a:ext>
            </a:extLst>
          </p:cNvPr>
          <p:cNvSpPr/>
          <p:nvPr/>
        </p:nvSpPr>
        <p:spPr>
          <a:xfrm>
            <a:off x="5036803" y="4452803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1FB75E1-EB64-021B-9B08-4C38F789175C}"/>
              </a:ext>
            </a:extLst>
          </p:cNvPr>
          <p:cNvSpPr/>
          <p:nvPr/>
        </p:nvSpPr>
        <p:spPr>
          <a:xfrm>
            <a:off x="5036803" y="4713187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B180E1-E85A-1A57-77F7-B0C90706D745}"/>
              </a:ext>
            </a:extLst>
          </p:cNvPr>
          <p:cNvSpPr/>
          <p:nvPr/>
        </p:nvSpPr>
        <p:spPr>
          <a:xfrm>
            <a:off x="5552206" y="3891969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AA40207-7000-5C64-F396-023E8FF957BE}"/>
              </a:ext>
            </a:extLst>
          </p:cNvPr>
          <p:cNvSpPr/>
          <p:nvPr/>
        </p:nvSpPr>
        <p:spPr>
          <a:xfrm>
            <a:off x="5036803" y="4999695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014B51-4E58-3518-A880-2C7D37204D7C}"/>
              </a:ext>
            </a:extLst>
          </p:cNvPr>
          <p:cNvSpPr/>
          <p:nvPr/>
        </p:nvSpPr>
        <p:spPr>
          <a:xfrm>
            <a:off x="5036803" y="5276067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BDEEA1-C24E-8C5C-54A0-B3E2B5A56058}"/>
              </a:ext>
            </a:extLst>
          </p:cNvPr>
          <p:cNvSpPr/>
          <p:nvPr/>
        </p:nvSpPr>
        <p:spPr>
          <a:xfrm>
            <a:off x="5036803" y="5469585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DA92557-0AD3-DC76-CE33-2ABC5850FFE0}"/>
              </a:ext>
            </a:extLst>
          </p:cNvPr>
          <p:cNvSpPr/>
          <p:nvPr/>
        </p:nvSpPr>
        <p:spPr>
          <a:xfrm>
            <a:off x="5036803" y="5672957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B81605-4F9C-6F58-BAA5-C608FE461631}"/>
              </a:ext>
            </a:extLst>
          </p:cNvPr>
          <p:cNvSpPr/>
          <p:nvPr/>
        </p:nvSpPr>
        <p:spPr>
          <a:xfrm>
            <a:off x="5639574" y="5672957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0A4CCF0-B52C-9865-00EE-EB872BC65035}"/>
              </a:ext>
            </a:extLst>
          </p:cNvPr>
          <p:cNvSpPr/>
          <p:nvPr/>
        </p:nvSpPr>
        <p:spPr>
          <a:xfrm>
            <a:off x="5036803" y="5898409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4E264C-51AF-070F-713E-CFFE2387BE4C}"/>
              </a:ext>
            </a:extLst>
          </p:cNvPr>
          <p:cNvSpPr/>
          <p:nvPr/>
        </p:nvSpPr>
        <p:spPr>
          <a:xfrm>
            <a:off x="5036803" y="6142217"/>
            <a:ext cx="108000" cy="108000"/>
          </a:xfrm>
          <a:prstGeom prst="rect">
            <a:avLst/>
          </a:prstGeom>
          <a:solidFill>
            <a:srgbClr val="2A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0D6ADE-598A-D010-E65F-7F6029D24A13}"/>
              </a:ext>
            </a:extLst>
          </p:cNvPr>
          <p:cNvSpPr/>
          <p:nvPr/>
        </p:nvSpPr>
        <p:spPr>
          <a:xfrm>
            <a:off x="5036803" y="6386025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A7CCB3-2E75-A5D8-CA79-F56AC7A422F7}"/>
              </a:ext>
            </a:extLst>
          </p:cNvPr>
          <p:cNvSpPr/>
          <p:nvPr/>
        </p:nvSpPr>
        <p:spPr>
          <a:xfrm>
            <a:off x="5639574" y="6142217"/>
            <a:ext cx="108000" cy="108000"/>
          </a:xfrm>
          <a:prstGeom prst="rect">
            <a:avLst/>
          </a:prstGeom>
          <a:solidFill>
            <a:srgbClr val="1A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154FA11-5C2D-3F44-C2AA-845224D1681E}"/>
              </a:ext>
            </a:extLst>
          </p:cNvPr>
          <p:cNvSpPr/>
          <p:nvPr/>
        </p:nvSpPr>
        <p:spPr>
          <a:xfrm>
            <a:off x="5639574" y="6383647"/>
            <a:ext cx="108000" cy="108000"/>
          </a:xfrm>
          <a:prstGeom prst="rect">
            <a:avLst/>
          </a:prstGeom>
          <a:solidFill>
            <a:srgbClr val="2A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5C431A2-EF36-2359-2F2B-3837F0D724D1}"/>
              </a:ext>
            </a:extLst>
          </p:cNvPr>
          <p:cNvSpPr/>
          <p:nvPr/>
        </p:nvSpPr>
        <p:spPr>
          <a:xfrm>
            <a:off x="10213511" y="3006708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2D6794E-4007-C75A-F364-F63CAA5D3FF1}"/>
              </a:ext>
            </a:extLst>
          </p:cNvPr>
          <p:cNvSpPr/>
          <p:nvPr/>
        </p:nvSpPr>
        <p:spPr>
          <a:xfrm>
            <a:off x="10213511" y="3179496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A0934E7-7C5B-AA81-5745-F240C6E491DE}"/>
              </a:ext>
            </a:extLst>
          </p:cNvPr>
          <p:cNvSpPr/>
          <p:nvPr/>
        </p:nvSpPr>
        <p:spPr>
          <a:xfrm>
            <a:off x="10213511" y="3384017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4471CE-8E36-320A-155F-6CFB8F4C9F3F}"/>
              </a:ext>
            </a:extLst>
          </p:cNvPr>
          <p:cNvSpPr/>
          <p:nvPr/>
        </p:nvSpPr>
        <p:spPr>
          <a:xfrm>
            <a:off x="10213511" y="3635915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00F730E-3C5B-8611-AF50-1111E022FE5C}"/>
              </a:ext>
            </a:extLst>
          </p:cNvPr>
          <p:cNvSpPr/>
          <p:nvPr/>
        </p:nvSpPr>
        <p:spPr>
          <a:xfrm>
            <a:off x="10213511" y="3840344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8495842-6F02-2AA0-9808-B4DE6A955168}"/>
              </a:ext>
            </a:extLst>
          </p:cNvPr>
          <p:cNvSpPr/>
          <p:nvPr/>
        </p:nvSpPr>
        <p:spPr>
          <a:xfrm>
            <a:off x="10213511" y="4013846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7016DA-9EF8-4F5D-2BD7-C517E4A4E726}"/>
              </a:ext>
            </a:extLst>
          </p:cNvPr>
          <p:cNvSpPr/>
          <p:nvPr/>
        </p:nvSpPr>
        <p:spPr>
          <a:xfrm>
            <a:off x="10213511" y="4197145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A1075AC-D003-2E3D-ACEE-128FAE90CD78}"/>
              </a:ext>
            </a:extLst>
          </p:cNvPr>
          <p:cNvSpPr/>
          <p:nvPr/>
        </p:nvSpPr>
        <p:spPr>
          <a:xfrm>
            <a:off x="10770607" y="3006708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4614770-37EA-6CEE-84A8-5DD31BBD03E7}"/>
              </a:ext>
            </a:extLst>
          </p:cNvPr>
          <p:cNvSpPr/>
          <p:nvPr/>
        </p:nvSpPr>
        <p:spPr>
          <a:xfrm>
            <a:off x="10770607" y="3179496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34E125C-AA70-A8F6-36EF-171B7DBDAE00}"/>
              </a:ext>
            </a:extLst>
          </p:cNvPr>
          <p:cNvSpPr/>
          <p:nvPr/>
        </p:nvSpPr>
        <p:spPr>
          <a:xfrm>
            <a:off x="10770607" y="3384017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200CED0-3349-D56A-D795-715F8E9C16C3}"/>
              </a:ext>
            </a:extLst>
          </p:cNvPr>
          <p:cNvSpPr/>
          <p:nvPr/>
        </p:nvSpPr>
        <p:spPr>
          <a:xfrm>
            <a:off x="10770607" y="3635915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FEC924D-674C-9D7B-BC10-257D23CFF9C6}"/>
              </a:ext>
            </a:extLst>
          </p:cNvPr>
          <p:cNvSpPr/>
          <p:nvPr/>
        </p:nvSpPr>
        <p:spPr>
          <a:xfrm>
            <a:off x="10770607" y="3840344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AE605B0-310F-5BDE-391A-1FB08E259C91}"/>
              </a:ext>
            </a:extLst>
          </p:cNvPr>
          <p:cNvSpPr/>
          <p:nvPr/>
        </p:nvSpPr>
        <p:spPr>
          <a:xfrm>
            <a:off x="10770607" y="4013846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3A72D13-32D4-961F-5A85-D84361A99DCD}"/>
              </a:ext>
            </a:extLst>
          </p:cNvPr>
          <p:cNvSpPr/>
          <p:nvPr/>
        </p:nvSpPr>
        <p:spPr>
          <a:xfrm>
            <a:off x="10770607" y="4197145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9A8B2A7-1DA8-5884-176E-6C9CB8380928}"/>
              </a:ext>
            </a:extLst>
          </p:cNvPr>
          <p:cNvSpPr/>
          <p:nvPr/>
        </p:nvSpPr>
        <p:spPr>
          <a:xfrm>
            <a:off x="11353674" y="3635915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A115B14-1C71-E3C8-1FB7-28FE07B1852C}"/>
              </a:ext>
            </a:extLst>
          </p:cNvPr>
          <p:cNvSpPr/>
          <p:nvPr/>
        </p:nvSpPr>
        <p:spPr>
          <a:xfrm>
            <a:off x="11353674" y="3840344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E847466-F1B5-5BC7-8249-5DC541AA84C0}"/>
              </a:ext>
            </a:extLst>
          </p:cNvPr>
          <p:cNvSpPr/>
          <p:nvPr/>
        </p:nvSpPr>
        <p:spPr>
          <a:xfrm>
            <a:off x="11353674" y="4013846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EAB54C-9741-2F81-153F-67068E83B06F}"/>
              </a:ext>
            </a:extLst>
          </p:cNvPr>
          <p:cNvSpPr/>
          <p:nvPr/>
        </p:nvSpPr>
        <p:spPr>
          <a:xfrm>
            <a:off x="11353674" y="4197145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501E67C-2AFE-8AF1-5131-113286A6F8E0}"/>
              </a:ext>
            </a:extLst>
          </p:cNvPr>
          <p:cNvSpPr/>
          <p:nvPr/>
        </p:nvSpPr>
        <p:spPr>
          <a:xfrm>
            <a:off x="10213511" y="4380107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CAF582F-840E-173D-74FE-120F910D7B57}"/>
              </a:ext>
            </a:extLst>
          </p:cNvPr>
          <p:cNvSpPr/>
          <p:nvPr/>
        </p:nvSpPr>
        <p:spPr>
          <a:xfrm>
            <a:off x="10213511" y="4549666"/>
            <a:ext cx="108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8B8C6B2-3143-1678-E929-B26F90948549}"/>
              </a:ext>
            </a:extLst>
          </p:cNvPr>
          <p:cNvSpPr/>
          <p:nvPr/>
        </p:nvSpPr>
        <p:spPr>
          <a:xfrm>
            <a:off x="10770607" y="4549666"/>
            <a:ext cx="108000" cy="108000"/>
          </a:xfrm>
          <a:prstGeom prst="rect">
            <a:avLst/>
          </a:prstGeom>
          <a:solidFill>
            <a:srgbClr val="1A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2C43FF-04F6-2241-539D-B05C21FC7985}"/>
              </a:ext>
            </a:extLst>
          </p:cNvPr>
          <p:cNvSpPr/>
          <p:nvPr/>
        </p:nvSpPr>
        <p:spPr>
          <a:xfrm>
            <a:off x="11353674" y="4549666"/>
            <a:ext cx="108000" cy="108000"/>
          </a:xfrm>
          <a:prstGeom prst="rect">
            <a:avLst/>
          </a:prstGeom>
          <a:solidFill>
            <a:srgbClr val="2A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4796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D1A7DA0-E8DD-3A25-580F-DCF45E6F5BD7}"/>
              </a:ext>
            </a:extLst>
          </p:cNvPr>
          <p:cNvSpPr/>
          <p:nvPr/>
        </p:nvSpPr>
        <p:spPr>
          <a:xfrm>
            <a:off x="3576963" y="1248465"/>
            <a:ext cx="4680652" cy="99518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4" name="Graphique 21">
            <a:extLst>
              <a:ext uri="{FF2B5EF4-FFF2-40B4-BE49-F238E27FC236}">
                <a16:creationId xmlns:a16="http://schemas.microsoft.com/office/drawing/2014/main" id="{E5879DE7-5215-387F-0ECB-F7372CB554DE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3721226" y="1582095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graphicFrame>
        <p:nvGraphicFramePr>
          <p:cNvPr id="27" name="Tableau 19">
            <a:extLst>
              <a:ext uri="{FF2B5EF4-FFF2-40B4-BE49-F238E27FC236}">
                <a16:creationId xmlns:a16="http://schemas.microsoft.com/office/drawing/2014/main" id="{C8304609-6ACF-2CAF-4E9C-25359D680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958999"/>
              </p:ext>
            </p:extLst>
          </p:nvPr>
        </p:nvGraphicFramePr>
        <p:xfrm>
          <a:off x="1662281" y="3080322"/>
          <a:ext cx="8510016" cy="2973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4192">
                  <a:extLst>
                    <a:ext uri="{9D8B030D-6E8A-4147-A177-3AD203B41FA5}">
                      <a16:colId xmlns:a16="http://schemas.microsoft.com/office/drawing/2014/main" val="2397590830"/>
                    </a:ext>
                  </a:extLst>
                </a:gridCol>
                <a:gridCol w="3925824">
                  <a:extLst>
                    <a:ext uri="{9D8B030D-6E8A-4147-A177-3AD203B41FA5}">
                      <a16:colId xmlns:a16="http://schemas.microsoft.com/office/drawing/2014/main" val="3768839211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Valeurs rappelées dans la certification HAS pour les ESMS</a:t>
                      </a:r>
                    </a:p>
                  </a:txBody>
                  <a:tcPr marL="108000" marR="9749" marT="9749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j-lt"/>
                        </a:rPr>
                        <a:t>Extrait des principes de la RSE dans l’ISO 26000</a:t>
                      </a:r>
                    </a:p>
                  </a:txBody>
                  <a:tcPr marL="108000" marR="9749" marT="974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11067"/>
                  </a:ext>
                </a:extLst>
              </a:tr>
              <a:tr h="78899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Respect des droits fondamentaux</a:t>
                      </a:r>
                    </a:p>
                  </a:txBody>
                  <a:tcPr marL="144000" marR="9749" marT="9749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Assurer le respect du principe de légalité, c’est-à-dire se conformer à toutes les exigences législatives et réglementations en vigueur.</a:t>
                      </a:r>
                    </a:p>
                  </a:txBody>
                  <a:tcPr marL="144000" marR="9749" marT="974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6661654"/>
                  </a:ext>
                </a:extLst>
              </a:tr>
              <a:tr h="5305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Réflexion éthique des professionnels</a:t>
                      </a:r>
                    </a:p>
                  </a:txBody>
                  <a:tcPr marL="144000" marR="9749" marT="9749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Adopter un comportement éthique, fondé sur l’honnêteté, l’équité et l’intégrité</a:t>
                      </a:r>
                    </a:p>
                  </a:txBody>
                  <a:tcPr marL="144000" marR="9749" marT="974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85101"/>
                  </a:ext>
                </a:extLst>
              </a:tr>
              <a:tr h="5477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Approche inclusive des accompagnements</a:t>
                      </a:r>
                    </a:p>
                  </a:txBody>
                  <a:tcPr marL="144000" marR="9749" marT="9749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Assurer le respect des droits de l’Homme</a:t>
                      </a:r>
                    </a:p>
                  </a:txBody>
                  <a:tcPr marL="144000" marR="9749" marT="974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217675"/>
                  </a:ext>
                </a:extLst>
              </a:tr>
              <a:tr h="5305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Pouvoir d’agir de la personne</a:t>
                      </a:r>
                    </a:p>
                  </a:txBody>
                  <a:tcPr marL="144000" marR="9749" marT="9749" marB="0"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 Assurer le respect des intérêts des parties prenantes (fournisseurs, clients, partenaires, salariés…) et y répondre </a:t>
                      </a:r>
                    </a:p>
                  </a:txBody>
                  <a:tcPr marL="144000" marR="9749" marT="974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534766"/>
                  </a:ext>
                </a:extLst>
              </a:tr>
            </a:tbl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Les référentiels HAS (sanitaire et médico-social) et la RSE (2/2)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67F824-8EB7-122A-E709-8E8C7E9C3427}"/>
              </a:ext>
            </a:extLst>
          </p:cNvPr>
          <p:cNvSpPr txBox="1"/>
          <p:nvPr/>
        </p:nvSpPr>
        <p:spPr>
          <a:xfrm>
            <a:off x="3998753" y="1465453"/>
            <a:ext cx="3705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Les référentiels HAS mentionnent indirectement le développement durable.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ACBDFE-4602-5F91-7A25-96715F2FDF5F}"/>
              </a:ext>
            </a:extLst>
          </p:cNvPr>
          <p:cNvSpPr txBox="1"/>
          <p:nvPr/>
        </p:nvSpPr>
        <p:spPr>
          <a:xfrm>
            <a:off x="1772009" y="2673598"/>
            <a:ext cx="8647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rgbClr val="092462"/>
                </a:solidFill>
              </a:rPr>
              <a:t>Exemple : la certification pour les ESMS rappelle 4 valeurs proches de certains des principes de la RSE (ISO 26000)</a:t>
            </a:r>
          </a:p>
        </p:txBody>
      </p:sp>
    </p:spTree>
    <p:extLst>
      <p:ext uri="{BB962C8B-B14F-4D97-AF65-F5344CB8AC3E}">
        <p14:creationId xmlns:p14="http://schemas.microsoft.com/office/powerpoint/2010/main" val="233013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RSE, points de repère : quelques conseils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77B448-A94E-495C-A19E-18F3E88BC6F4}"/>
              </a:ext>
            </a:extLst>
          </p:cNvPr>
          <p:cNvSpPr/>
          <p:nvPr/>
        </p:nvSpPr>
        <p:spPr>
          <a:xfrm>
            <a:off x="5944674" y="3581363"/>
            <a:ext cx="2340000" cy="2340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CEC84-6A18-6B44-31F6-D27865B3046A}"/>
              </a:ext>
            </a:extLst>
          </p:cNvPr>
          <p:cNvSpPr/>
          <p:nvPr/>
        </p:nvSpPr>
        <p:spPr>
          <a:xfrm>
            <a:off x="8520561" y="3581363"/>
            <a:ext cx="2340000" cy="2340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749734-5D62-1446-B6C7-482B5B01693B}"/>
              </a:ext>
            </a:extLst>
          </p:cNvPr>
          <p:cNvSpPr/>
          <p:nvPr/>
        </p:nvSpPr>
        <p:spPr>
          <a:xfrm>
            <a:off x="5944674" y="999942"/>
            <a:ext cx="2340000" cy="2340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F6B953-58AC-20D9-2915-5C6C2505163B}"/>
              </a:ext>
            </a:extLst>
          </p:cNvPr>
          <p:cNvSpPr/>
          <p:nvPr/>
        </p:nvSpPr>
        <p:spPr>
          <a:xfrm>
            <a:off x="8520561" y="999942"/>
            <a:ext cx="2340000" cy="2340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359E2-104E-CEF2-4E02-63397AC9AD52}"/>
              </a:ext>
            </a:extLst>
          </p:cNvPr>
          <p:cNvSpPr txBox="1"/>
          <p:nvPr/>
        </p:nvSpPr>
        <p:spPr>
          <a:xfrm>
            <a:off x="1348924" y="3132369"/>
            <a:ext cx="41992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92462"/>
                </a:solidFill>
                <a:latin typeface="Ubuntu"/>
              </a:rPr>
              <a:t>Inspirez-vous ! </a:t>
            </a:r>
          </a:p>
          <a:p>
            <a:endParaRPr lang="fr-FR" sz="1400" b="1" dirty="0">
              <a:solidFill>
                <a:srgbClr val="092462"/>
              </a:solidFill>
              <a:latin typeface="Ubuntu"/>
            </a:endParaRPr>
          </a:p>
          <a:p>
            <a:r>
              <a:rPr lang="fr-FR" sz="1600" dirty="0">
                <a:solidFill>
                  <a:srgbClr val="092462"/>
                </a:solidFill>
              </a:rPr>
              <a:t>Les principes réglementaires et non réglementaires constituent une source d’inspiration pour vos démarches RSE </a:t>
            </a:r>
            <a:br>
              <a:rPr lang="fr-FR" sz="1600" dirty="0">
                <a:solidFill>
                  <a:srgbClr val="092462"/>
                </a:solidFill>
              </a:rPr>
            </a:br>
            <a:r>
              <a:rPr lang="fr-FR" sz="1600" dirty="0">
                <a:solidFill>
                  <a:srgbClr val="092462"/>
                </a:solidFill>
                <a:latin typeface="Ubuntu Medium" panose="020B0604030602030204" pitchFamily="34" charset="0"/>
              </a:rPr>
              <a:t>au bénéfice de votre organisation.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38B837-5B91-B593-C276-4218FD4E5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3332" y="2256183"/>
            <a:ext cx="787128" cy="7871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AA753B-F588-D0FB-623D-3E1AB6C91AFB}"/>
              </a:ext>
            </a:extLst>
          </p:cNvPr>
          <p:cNvSpPr txBox="1"/>
          <p:nvPr/>
        </p:nvSpPr>
        <p:spPr>
          <a:xfrm>
            <a:off x="6077181" y="1380179"/>
            <a:ext cx="207498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D91F41"/>
                </a:solidFill>
                <a:latin typeface="Ubuntu"/>
              </a:rPr>
              <a:t>Anticipation</a:t>
            </a:r>
          </a:p>
          <a:p>
            <a:endParaRPr lang="fr-FR" sz="1050" b="1" dirty="0">
              <a:solidFill>
                <a:srgbClr val="092462"/>
              </a:solidFill>
              <a:latin typeface="Ubuntu"/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Que vous soyez ou non assujettis, les périmètres évoluent et le nombre d’assujettis augmente. Comprendre ces réglementations vous aidera à anticiper.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881AD8-F0AB-8A1A-14A0-6DE84A6CCAFD}"/>
              </a:ext>
            </a:extLst>
          </p:cNvPr>
          <p:cNvSpPr txBox="1"/>
          <p:nvPr/>
        </p:nvSpPr>
        <p:spPr>
          <a:xfrm>
            <a:off x="6077181" y="3924799"/>
            <a:ext cx="207498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D91F41"/>
                </a:solidFill>
                <a:latin typeface="Ubuntu"/>
              </a:rPr>
              <a:t>Attractivité </a:t>
            </a:r>
            <a:br>
              <a:rPr lang="fr-FR" sz="1400" b="1" dirty="0">
                <a:solidFill>
                  <a:srgbClr val="D91F41"/>
                </a:solidFill>
                <a:latin typeface="Ubuntu"/>
              </a:rPr>
            </a:br>
            <a:r>
              <a:rPr lang="fr-FR" sz="1400" b="1" dirty="0">
                <a:solidFill>
                  <a:srgbClr val="D91F41"/>
                </a:solidFill>
                <a:latin typeface="Ubuntu"/>
              </a:rPr>
              <a:t>du personnel</a:t>
            </a:r>
          </a:p>
          <a:p>
            <a:endParaRPr lang="fr-FR" sz="1400" b="1" dirty="0">
              <a:solidFill>
                <a:srgbClr val="092462"/>
              </a:solidFill>
              <a:latin typeface="Ubuntu"/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La RSE motive vos collaborateurs et attire des candidats. Améliorez ainsi votre image et renforcez la cohésion de vos équipes.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8A156-C748-26CF-9423-2BAD6CBE2FA8}"/>
              </a:ext>
            </a:extLst>
          </p:cNvPr>
          <p:cNvSpPr txBox="1"/>
          <p:nvPr/>
        </p:nvSpPr>
        <p:spPr>
          <a:xfrm>
            <a:off x="8707840" y="1342792"/>
            <a:ext cx="207498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D91F41"/>
                </a:solidFill>
                <a:latin typeface="Ubuntu"/>
              </a:rPr>
              <a:t>Avantage concurrentiel</a:t>
            </a:r>
          </a:p>
          <a:p>
            <a:endParaRPr lang="fr-FR" sz="1100" dirty="0">
              <a:solidFill>
                <a:srgbClr val="092462"/>
              </a:solidFill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Les démarches volontaires inspirent et obligent le législateur. L’avance en RSE constitue une avance concurrentielle.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2D2355-FA25-11EB-AB99-82263C31F2F8}"/>
              </a:ext>
            </a:extLst>
          </p:cNvPr>
          <p:cNvSpPr txBox="1"/>
          <p:nvPr/>
        </p:nvSpPr>
        <p:spPr>
          <a:xfrm>
            <a:off x="8707840" y="3924799"/>
            <a:ext cx="2074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D91F41"/>
                </a:solidFill>
                <a:latin typeface="Ubuntu"/>
              </a:rPr>
              <a:t>Facilité </a:t>
            </a:r>
            <a:br>
              <a:rPr lang="fr-FR" sz="1400" b="1" dirty="0">
                <a:solidFill>
                  <a:srgbClr val="D91F41"/>
                </a:solidFill>
                <a:latin typeface="Ubuntu"/>
              </a:rPr>
            </a:br>
            <a:r>
              <a:rPr lang="fr-FR" sz="1400" b="1" dirty="0">
                <a:solidFill>
                  <a:srgbClr val="D91F41"/>
                </a:solidFill>
                <a:latin typeface="Ubuntu"/>
              </a:rPr>
              <a:t>de financement</a:t>
            </a:r>
          </a:p>
          <a:p>
            <a:endParaRPr lang="fr-FR" sz="1400" b="1" dirty="0">
              <a:solidFill>
                <a:srgbClr val="092462"/>
              </a:solidFill>
              <a:latin typeface="Ubuntu"/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Les financeurs questionnent l’impact social et environnemental des projets </a:t>
            </a:r>
            <a:br>
              <a:rPr lang="fr-FR" sz="1100" dirty="0">
                <a:solidFill>
                  <a:srgbClr val="092462"/>
                </a:solidFill>
              </a:rPr>
            </a:br>
            <a:r>
              <a:rPr lang="fr-FR" sz="1100" dirty="0">
                <a:solidFill>
                  <a:srgbClr val="092462"/>
                </a:solidFill>
              </a:rPr>
              <a:t>à financer. Y répondre aide à trouver de nouvelles sources de financement.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6D9D976-3A35-0C11-8233-66CD0ADA7307}"/>
              </a:ext>
            </a:extLst>
          </p:cNvPr>
          <p:cNvCxnSpPr>
            <a:cxnSpLocks/>
          </p:cNvCxnSpPr>
          <p:nvPr/>
        </p:nvCxnSpPr>
        <p:spPr>
          <a:xfrm flipH="1">
            <a:off x="6173112" y="4502314"/>
            <a:ext cx="1330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D4B772-B1BB-611D-F0C0-F6054247133B}"/>
              </a:ext>
            </a:extLst>
          </p:cNvPr>
          <p:cNvCxnSpPr>
            <a:cxnSpLocks/>
          </p:cNvCxnSpPr>
          <p:nvPr/>
        </p:nvCxnSpPr>
        <p:spPr>
          <a:xfrm flipH="1">
            <a:off x="8827822" y="4502314"/>
            <a:ext cx="1330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588E19-181E-072F-29EF-4272FBE47F47}"/>
              </a:ext>
            </a:extLst>
          </p:cNvPr>
          <p:cNvCxnSpPr>
            <a:cxnSpLocks/>
          </p:cNvCxnSpPr>
          <p:nvPr/>
        </p:nvCxnSpPr>
        <p:spPr>
          <a:xfrm flipH="1">
            <a:off x="6173112" y="1731900"/>
            <a:ext cx="1330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119F9C-C49F-CC31-19E1-E9F5A6A87DE5}"/>
              </a:ext>
            </a:extLst>
          </p:cNvPr>
          <p:cNvCxnSpPr>
            <a:cxnSpLocks/>
          </p:cNvCxnSpPr>
          <p:nvPr/>
        </p:nvCxnSpPr>
        <p:spPr>
          <a:xfrm flipH="1">
            <a:off x="8827822" y="1896766"/>
            <a:ext cx="1330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4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La RSE est poussée par une vaste réglementation et des incitations à faire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894ABF-199C-E31A-B98F-B12B4D34341A}"/>
              </a:ext>
            </a:extLst>
          </p:cNvPr>
          <p:cNvSpPr/>
          <p:nvPr/>
        </p:nvSpPr>
        <p:spPr>
          <a:xfrm>
            <a:off x="1221508" y="1408966"/>
            <a:ext cx="5550363" cy="2340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1C7FD-6CAF-F1EA-B9CE-D36D67A2E0A2}"/>
              </a:ext>
            </a:extLst>
          </p:cNvPr>
          <p:cNvSpPr/>
          <p:nvPr/>
        </p:nvSpPr>
        <p:spPr>
          <a:xfrm>
            <a:off x="7058429" y="1408966"/>
            <a:ext cx="3912064" cy="2340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19CF68-FB6F-3C98-AA90-91F33623B39F}"/>
              </a:ext>
            </a:extLst>
          </p:cNvPr>
          <p:cNvSpPr txBox="1"/>
          <p:nvPr/>
        </p:nvSpPr>
        <p:spPr>
          <a:xfrm>
            <a:off x="1436370" y="1547914"/>
            <a:ext cx="50863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92462"/>
                </a:solidFill>
                <a:latin typeface="Ubuntu"/>
              </a:rPr>
              <a:t>Existe-t-il une veille réglementaire sur la RSE ?</a:t>
            </a:r>
          </a:p>
          <a:p>
            <a:endParaRPr lang="fr-FR" sz="1600" dirty="0">
              <a:solidFill>
                <a:srgbClr val="092462"/>
              </a:solidFill>
            </a:endParaRPr>
          </a:p>
          <a:p>
            <a:r>
              <a:rPr lang="fr-FR" sz="1400" dirty="0">
                <a:solidFill>
                  <a:srgbClr val="092462"/>
                </a:solidFill>
              </a:rPr>
              <a:t>La responsabilité sociétale des entreprises se retrouve dans de nombreux champs de réglementation : environnement, RH, gouvernance… 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Il n’y a pas une réglementation « RSE » </a:t>
            </a:r>
            <a:r>
              <a:rPr lang="fr-FR" sz="1400" dirty="0">
                <a:solidFill>
                  <a:srgbClr val="092462"/>
                </a:solidFill>
              </a:rPr>
              <a:t>au sens strict du terme mais 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la RSE se retrouve dans beaucoup de textes réglementaires généraux </a:t>
            </a:r>
            <a:r>
              <a:rPr lang="fr-FR" sz="1400" dirty="0">
                <a:solidFill>
                  <a:srgbClr val="092462"/>
                </a:solidFill>
              </a:rPr>
              <a:t>(</a:t>
            </a:r>
            <a:r>
              <a:rPr lang="fr-FR" sz="1400" dirty="0" err="1">
                <a:solidFill>
                  <a:srgbClr val="092462"/>
                </a:solidFill>
              </a:rPr>
              <a:t>reporting</a:t>
            </a:r>
            <a:r>
              <a:rPr lang="fr-FR" sz="1400" dirty="0">
                <a:solidFill>
                  <a:srgbClr val="092462"/>
                </a:solidFill>
              </a:rPr>
              <a:t> extra-financier, RH, achats, marchés publics…) ou thématiques (énergie, déchets…).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152E48-D6FD-4851-B660-DCDBA1171AF7}"/>
              </a:ext>
            </a:extLst>
          </p:cNvPr>
          <p:cNvSpPr txBox="1"/>
          <p:nvPr/>
        </p:nvSpPr>
        <p:spPr>
          <a:xfrm>
            <a:off x="7154228" y="2058454"/>
            <a:ext cx="3816264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Hard </a:t>
            </a:r>
            <a:r>
              <a:rPr lang="fr-FR" sz="1400" dirty="0" err="1">
                <a:solidFill>
                  <a:srgbClr val="092462"/>
                </a:solidFill>
                <a:latin typeface="Ubuntu Medium" panose="020B0604030602030204" pitchFamily="34" charset="0"/>
              </a:rPr>
              <a:t>law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 : </a:t>
            </a:r>
            <a:r>
              <a:rPr lang="fr-FR" sz="1400" dirty="0">
                <a:solidFill>
                  <a:srgbClr val="092462"/>
                </a:solidFill>
              </a:rPr>
              <a:t>le réglementaire = l’obligatoire</a:t>
            </a:r>
          </a:p>
          <a:p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Soft </a:t>
            </a:r>
            <a:r>
              <a:rPr lang="fr-FR" sz="1400" dirty="0" err="1">
                <a:solidFill>
                  <a:srgbClr val="092462"/>
                </a:solidFill>
                <a:latin typeface="Ubuntu Medium" panose="020B0604030602030204" pitchFamily="34" charset="0"/>
              </a:rPr>
              <a:t>law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 : </a:t>
            </a:r>
            <a:r>
              <a:rPr lang="fr-FR" sz="1400" dirty="0">
                <a:solidFill>
                  <a:srgbClr val="092462"/>
                </a:solidFill>
              </a:rPr>
              <a:t>le non réglementaire = l’incitation</a:t>
            </a:r>
          </a:p>
          <a:p>
            <a:endParaRPr lang="fr-FR" sz="1400" dirty="0">
              <a:solidFill>
                <a:srgbClr val="092462"/>
              </a:solidFill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De nombreux textes non réglementaires (normes, labels, plans, préconisations…) guident et soutiennent RSE et DD.</a:t>
            </a:r>
          </a:p>
          <a:p>
            <a:r>
              <a:rPr lang="fr-FR" sz="1100" dirty="0">
                <a:solidFill>
                  <a:srgbClr val="092462"/>
                </a:solidFill>
              </a:rPr>
              <a:t>Pour la RSE, la veille réglementaire serait incomplète sans ces outils (ex. norme ISO 26000).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8023BC-54AC-5691-8E12-6C80BDA9F73D}"/>
              </a:ext>
            </a:extLst>
          </p:cNvPr>
          <p:cNvGrpSpPr/>
          <p:nvPr/>
        </p:nvGrpSpPr>
        <p:grpSpPr>
          <a:xfrm>
            <a:off x="7254240" y="1578394"/>
            <a:ext cx="419100" cy="419097"/>
            <a:chOff x="3657600" y="990609"/>
            <a:chExt cx="4876794" cy="48767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21394C-E27F-1547-117C-DB826D5DDB48}"/>
                </a:ext>
              </a:extLst>
            </p:cNvPr>
            <p:cNvSpPr/>
            <p:nvPr/>
          </p:nvSpPr>
          <p:spPr>
            <a:xfrm>
              <a:off x="3657600" y="4724276"/>
              <a:ext cx="2666904" cy="1142961"/>
            </a:xfrm>
            <a:custGeom>
              <a:avLst/>
              <a:gdLst>
                <a:gd name="connsiteX0" fmla="*/ 2411721 w 2666904"/>
                <a:gd name="connsiteY0" fmla="*/ 530838 h 1142961"/>
                <a:gd name="connsiteX1" fmla="*/ 2476414 w 2666904"/>
                <a:gd name="connsiteY1" fmla="*/ 333365 h 1142961"/>
                <a:gd name="connsiteX2" fmla="*/ 2143049 w 2666904"/>
                <a:gd name="connsiteY2" fmla="*/ 0 h 1142961"/>
                <a:gd name="connsiteX3" fmla="*/ 523856 w 2666904"/>
                <a:gd name="connsiteY3" fmla="*/ 0 h 1142961"/>
                <a:gd name="connsiteX4" fmla="*/ 288122 w 2666904"/>
                <a:gd name="connsiteY4" fmla="*/ 97622 h 1142961"/>
                <a:gd name="connsiteX5" fmla="*/ 190490 w 2666904"/>
                <a:gd name="connsiteY5" fmla="*/ 333365 h 1142961"/>
                <a:gd name="connsiteX6" fmla="*/ 255403 w 2666904"/>
                <a:gd name="connsiteY6" fmla="*/ 530723 h 1142961"/>
                <a:gd name="connsiteX7" fmla="*/ 0 w 2666904"/>
                <a:gd name="connsiteY7" fmla="*/ 952462 h 1142961"/>
                <a:gd name="connsiteX8" fmla="*/ 0 w 2666904"/>
                <a:gd name="connsiteY8" fmla="*/ 1047712 h 1142961"/>
                <a:gd name="connsiteX9" fmla="*/ 95250 w 2666904"/>
                <a:gd name="connsiteY9" fmla="*/ 1142962 h 1142961"/>
                <a:gd name="connsiteX10" fmla="*/ 2571655 w 2666904"/>
                <a:gd name="connsiteY10" fmla="*/ 1142962 h 1142961"/>
                <a:gd name="connsiteX11" fmla="*/ 2666905 w 2666904"/>
                <a:gd name="connsiteY11" fmla="*/ 1047712 h 1142961"/>
                <a:gd name="connsiteX12" fmla="*/ 2666905 w 2666904"/>
                <a:gd name="connsiteY12" fmla="*/ 952462 h 1142961"/>
                <a:gd name="connsiteX13" fmla="*/ 2411721 w 2666904"/>
                <a:gd name="connsiteY13" fmla="*/ 530838 h 1142961"/>
                <a:gd name="connsiteX14" fmla="*/ 422815 w 2666904"/>
                <a:gd name="connsiteY14" fmla="*/ 232305 h 1142961"/>
                <a:gd name="connsiteX15" fmla="*/ 523856 w 2666904"/>
                <a:gd name="connsiteY15" fmla="*/ 190481 h 1142961"/>
                <a:gd name="connsiteX16" fmla="*/ 2143049 w 2666904"/>
                <a:gd name="connsiteY16" fmla="*/ 190481 h 1142961"/>
                <a:gd name="connsiteX17" fmla="*/ 2285914 w 2666904"/>
                <a:gd name="connsiteY17" fmla="*/ 333347 h 1142961"/>
                <a:gd name="connsiteX18" fmla="*/ 2244081 w 2666904"/>
                <a:gd name="connsiteY18" fmla="*/ 434397 h 1142961"/>
                <a:gd name="connsiteX19" fmla="*/ 2143039 w 2666904"/>
                <a:gd name="connsiteY19" fmla="*/ 476222 h 1142961"/>
                <a:gd name="connsiteX20" fmla="*/ 523856 w 2666904"/>
                <a:gd name="connsiteY20" fmla="*/ 476222 h 1142961"/>
                <a:gd name="connsiteX21" fmla="*/ 380990 w 2666904"/>
                <a:gd name="connsiteY21" fmla="*/ 333356 h 1142961"/>
                <a:gd name="connsiteX22" fmla="*/ 422815 w 2666904"/>
                <a:gd name="connsiteY22" fmla="*/ 232305 h 1142961"/>
                <a:gd name="connsiteX23" fmla="*/ 190490 w 2666904"/>
                <a:gd name="connsiteY23" fmla="*/ 952462 h 1142961"/>
                <a:gd name="connsiteX24" fmla="*/ 476231 w 2666904"/>
                <a:gd name="connsiteY24" fmla="*/ 666722 h 1142961"/>
                <a:gd name="connsiteX25" fmla="*/ 523856 w 2666904"/>
                <a:gd name="connsiteY25" fmla="*/ 666722 h 1142961"/>
                <a:gd name="connsiteX26" fmla="*/ 2143049 w 2666904"/>
                <a:gd name="connsiteY26" fmla="*/ 666722 h 1142961"/>
                <a:gd name="connsiteX27" fmla="*/ 2190674 w 2666904"/>
                <a:gd name="connsiteY27" fmla="*/ 666722 h 1142961"/>
                <a:gd name="connsiteX28" fmla="*/ 2476414 w 2666904"/>
                <a:gd name="connsiteY28" fmla="*/ 952462 h 1142961"/>
                <a:gd name="connsiteX29" fmla="*/ 190490 w 2666904"/>
                <a:gd name="connsiteY29" fmla="*/ 952462 h 1142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66904" h="1142961">
                  <a:moveTo>
                    <a:pt x="2411721" y="530838"/>
                  </a:moveTo>
                  <a:cubicBezTo>
                    <a:pt x="2453716" y="473955"/>
                    <a:pt x="2476414" y="405422"/>
                    <a:pt x="2476414" y="333365"/>
                  </a:cubicBezTo>
                  <a:cubicBezTo>
                    <a:pt x="2476414" y="149552"/>
                    <a:pt x="2326872" y="0"/>
                    <a:pt x="2143049" y="0"/>
                  </a:cubicBezTo>
                  <a:lnTo>
                    <a:pt x="523856" y="0"/>
                  </a:lnTo>
                  <a:cubicBezTo>
                    <a:pt x="434769" y="0"/>
                    <a:pt x="351053" y="34671"/>
                    <a:pt x="288122" y="97622"/>
                  </a:cubicBezTo>
                  <a:cubicBezTo>
                    <a:pt x="225161" y="160563"/>
                    <a:pt x="190490" y="244278"/>
                    <a:pt x="190490" y="333365"/>
                  </a:cubicBezTo>
                  <a:cubicBezTo>
                    <a:pt x="190490" y="407175"/>
                    <a:pt x="214646" y="475431"/>
                    <a:pt x="255403" y="530723"/>
                  </a:cubicBezTo>
                  <a:cubicBezTo>
                    <a:pt x="103737" y="610467"/>
                    <a:pt x="0" y="769534"/>
                    <a:pt x="0" y="952462"/>
                  </a:cubicBezTo>
                  <a:lnTo>
                    <a:pt x="0" y="1047712"/>
                  </a:lnTo>
                  <a:cubicBezTo>
                    <a:pt x="0" y="1100319"/>
                    <a:pt x="42653" y="1142962"/>
                    <a:pt x="95250" y="1142962"/>
                  </a:cubicBezTo>
                  <a:lnTo>
                    <a:pt x="2571655" y="1142962"/>
                  </a:lnTo>
                  <a:cubicBezTo>
                    <a:pt x="2624252" y="1142962"/>
                    <a:pt x="2666905" y="1100319"/>
                    <a:pt x="2666905" y="1047712"/>
                  </a:cubicBezTo>
                  <a:lnTo>
                    <a:pt x="2666905" y="952462"/>
                  </a:lnTo>
                  <a:cubicBezTo>
                    <a:pt x="2666905" y="769620"/>
                    <a:pt x="2563273" y="610619"/>
                    <a:pt x="2411721" y="530838"/>
                  </a:cubicBezTo>
                  <a:close/>
                  <a:moveTo>
                    <a:pt x="422815" y="232305"/>
                  </a:moveTo>
                  <a:cubicBezTo>
                    <a:pt x="449780" y="205330"/>
                    <a:pt x="485670" y="190481"/>
                    <a:pt x="523856" y="190481"/>
                  </a:cubicBezTo>
                  <a:lnTo>
                    <a:pt x="2143049" y="190481"/>
                  </a:lnTo>
                  <a:cubicBezTo>
                    <a:pt x="2221830" y="190481"/>
                    <a:pt x="2285914" y="254575"/>
                    <a:pt x="2285914" y="333347"/>
                  </a:cubicBezTo>
                  <a:cubicBezTo>
                    <a:pt x="2285914" y="371542"/>
                    <a:pt x="2271055" y="407422"/>
                    <a:pt x="2244081" y="434397"/>
                  </a:cubicBezTo>
                  <a:cubicBezTo>
                    <a:pt x="2217115" y="461372"/>
                    <a:pt x="2181225" y="476222"/>
                    <a:pt x="2143039" y="476222"/>
                  </a:cubicBezTo>
                  <a:lnTo>
                    <a:pt x="523856" y="476222"/>
                  </a:lnTo>
                  <a:cubicBezTo>
                    <a:pt x="445075" y="476222"/>
                    <a:pt x="380990" y="412128"/>
                    <a:pt x="380990" y="333356"/>
                  </a:cubicBezTo>
                  <a:cubicBezTo>
                    <a:pt x="380990" y="295170"/>
                    <a:pt x="395840" y="259280"/>
                    <a:pt x="422815" y="232305"/>
                  </a:cubicBezTo>
                  <a:close/>
                  <a:moveTo>
                    <a:pt x="190490" y="952462"/>
                  </a:moveTo>
                  <a:cubicBezTo>
                    <a:pt x="190490" y="794909"/>
                    <a:pt x="318678" y="666722"/>
                    <a:pt x="476231" y="666722"/>
                  </a:cubicBezTo>
                  <a:lnTo>
                    <a:pt x="523856" y="666722"/>
                  </a:lnTo>
                  <a:lnTo>
                    <a:pt x="2143049" y="666722"/>
                  </a:lnTo>
                  <a:lnTo>
                    <a:pt x="2190674" y="666722"/>
                  </a:lnTo>
                  <a:cubicBezTo>
                    <a:pt x="2348227" y="666722"/>
                    <a:pt x="2476414" y="794909"/>
                    <a:pt x="2476414" y="952462"/>
                  </a:cubicBezTo>
                  <a:lnTo>
                    <a:pt x="190490" y="95246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B148752-9A7B-12C2-EF36-23B1F702D1D1}"/>
                </a:ext>
              </a:extLst>
            </p:cNvPr>
            <p:cNvSpPr/>
            <p:nvPr/>
          </p:nvSpPr>
          <p:spPr>
            <a:xfrm>
              <a:off x="3657800" y="990609"/>
              <a:ext cx="4876594" cy="4876761"/>
            </a:xfrm>
            <a:custGeom>
              <a:avLst/>
              <a:gdLst>
                <a:gd name="connsiteX0" fmla="*/ 4787951 w 4876594"/>
                <a:gd name="connsiteY0" fmla="*/ 4001672 h 4876761"/>
                <a:gd name="connsiteX1" fmla="*/ 4673223 w 4876594"/>
                <a:gd name="connsiteY1" fmla="*/ 3869912 h 4876761"/>
                <a:gd name="connsiteX2" fmla="*/ 4228167 w 4876594"/>
                <a:gd name="connsiteY2" fmla="*/ 3481740 h 4876761"/>
                <a:gd name="connsiteX3" fmla="*/ 4216079 w 4876594"/>
                <a:gd name="connsiteY3" fmla="*/ 3466967 h 4876761"/>
                <a:gd name="connsiteX4" fmla="*/ 4190267 w 4876594"/>
                <a:gd name="connsiteY4" fmla="*/ 3448698 h 4876761"/>
                <a:gd name="connsiteX5" fmla="*/ 3921119 w 4876594"/>
                <a:gd name="connsiteY5" fmla="*/ 3213954 h 4876761"/>
                <a:gd name="connsiteX6" fmla="*/ 2675344 w 4876594"/>
                <a:gd name="connsiteY6" fmla="*/ 2127237 h 4876761"/>
                <a:gd name="connsiteX7" fmla="*/ 2754421 w 4876594"/>
                <a:gd name="connsiteY7" fmla="*/ 1930079 h 4876761"/>
                <a:gd name="connsiteX8" fmla="*/ 2670658 w 4876594"/>
                <a:gd name="connsiteY8" fmla="*/ 1727911 h 4876761"/>
                <a:gd name="connsiteX9" fmla="*/ 2591686 w 4876594"/>
                <a:gd name="connsiteY9" fmla="*/ 1672314 h 4876761"/>
                <a:gd name="connsiteX10" fmla="*/ 2706938 w 4876594"/>
                <a:gd name="connsiteY10" fmla="*/ 1557061 h 4876761"/>
                <a:gd name="connsiteX11" fmla="*/ 2805379 w 4876594"/>
                <a:gd name="connsiteY11" fmla="*/ 1570006 h 4876761"/>
                <a:gd name="connsiteX12" fmla="*/ 3074737 w 4876594"/>
                <a:gd name="connsiteY12" fmla="*/ 1458611 h 4876761"/>
                <a:gd name="connsiteX13" fmla="*/ 3186370 w 4876594"/>
                <a:gd name="connsiteY13" fmla="*/ 1189196 h 4876761"/>
                <a:gd name="connsiteX14" fmla="*/ 3074746 w 4876594"/>
                <a:gd name="connsiteY14" fmla="*/ 919782 h 4876761"/>
                <a:gd name="connsiteX15" fmla="*/ 2266569 w 4876594"/>
                <a:gd name="connsiteY15" fmla="*/ 111623 h 4876761"/>
                <a:gd name="connsiteX16" fmla="*/ 1997116 w 4876594"/>
                <a:gd name="connsiteY16" fmla="*/ 0 h 4876761"/>
                <a:gd name="connsiteX17" fmla="*/ 1727749 w 4876594"/>
                <a:gd name="connsiteY17" fmla="*/ 111623 h 4876761"/>
                <a:gd name="connsiteX18" fmla="*/ 1629299 w 4876594"/>
                <a:gd name="connsiteY18" fmla="*/ 479431 h 4876761"/>
                <a:gd name="connsiteX19" fmla="*/ 479393 w 4876594"/>
                <a:gd name="connsiteY19" fmla="*/ 1629328 h 4876761"/>
                <a:gd name="connsiteX20" fmla="*/ 380781 w 4876594"/>
                <a:gd name="connsiteY20" fmla="*/ 1616421 h 4876761"/>
                <a:gd name="connsiteX21" fmla="*/ 111414 w 4876594"/>
                <a:gd name="connsiteY21" fmla="*/ 1727949 h 4876761"/>
                <a:gd name="connsiteX22" fmla="*/ 111414 w 4876594"/>
                <a:gd name="connsiteY22" fmla="*/ 2266779 h 4876761"/>
                <a:gd name="connsiteX23" fmla="*/ 919582 w 4876594"/>
                <a:gd name="connsiteY23" fmla="*/ 3074956 h 4876761"/>
                <a:gd name="connsiteX24" fmla="*/ 1188996 w 4876594"/>
                <a:gd name="connsiteY24" fmla="*/ 3186370 h 4876761"/>
                <a:gd name="connsiteX25" fmla="*/ 1458420 w 4876594"/>
                <a:gd name="connsiteY25" fmla="*/ 3074956 h 4876761"/>
                <a:gd name="connsiteX26" fmla="*/ 1556871 w 4876594"/>
                <a:gd name="connsiteY26" fmla="*/ 2707148 h 4876761"/>
                <a:gd name="connsiteX27" fmla="*/ 1671885 w 4876594"/>
                <a:gd name="connsiteY27" fmla="*/ 2592124 h 4876761"/>
                <a:gd name="connsiteX28" fmla="*/ 1727759 w 4876594"/>
                <a:gd name="connsiteY28" fmla="*/ 2670905 h 4876761"/>
                <a:gd name="connsiteX29" fmla="*/ 1929832 w 4876594"/>
                <a:gd name="connsiteY29" fmla="*/ 2754602 h 4876761"/>
                <a:gd name="connsiteX30" fmla="*/ 2126961 w 4876594"/>
                <a:gd name="connsiteY30" fmla="*/ 2675630 h 4876761"/>
                <a:gd name="connsiteX31" fmla="*/ 3453851 w 4876594"/>
                <a:gd name="connsiteY31" fmla="*/ 4200144 h 4876761"/>
                <a:gd name="connsiteX32" fmla="*/ 3466767 w 4876594"/>
                <a:gd name="connsiteY32" fmla="*/ 4216289 h 4876761"/>
                <a:gd name="connsiteX33" fmla="*/ 3472082 w 4876594"/>
                <a:gd name="connsiteY33" fmla="*/ 4221090 h 4876761"/>
                <a:gd name="connsiteX34" fmla="*/ 3867474 w 4876594"/>
                <a:gd name="connsiteY34" fmla="*/ 4675375 h 4876761"/>
                <a:gd name="connsiteX35" fmla="*/ 3898716 w 4876594"/>
                <a:gd name="connsiteY35" fmla="*/ 4709294 h 4876761"/>
                <a:gd name="connsiteX36" fmla="*/ 4301338 w 4876594"/>
                <a:gd name="connsiteY36" fmla="*/ 4876762 h 4876761"/>
                <a:gd name="connsiteX37" fmla="*/ 4381510 w 4876594"/>
                <a:gd name="connsiteY37" fmla="*/ 4871219 h 4876761"/>
                <a:gd name="connsiteX38" fmla="*/ 4806744 w 4876594"/>
                <a:gd name="connsiteY38" fmla="*/ 4576820 h 4876761"/>
                <a:gd name="connsiteX39" fmla="*/ 4787951 w 4876594"/>
                <a:gd name="connsiteY39" fmla="*/ 4001672 h 4876761"/>
                <a:gd name="connsiteX40" fmla="*/ 1862461 w 4876594"/>
                <a:gd name="connsiteY40" fmla="*/ 246326 h 4876761"/>
                <a:gd name="connsiteX41" fmla="*/ 1997126 w 4876594"/>
                <a:gd name="connsiteY41" fmla="*/ 190500 h 4876761"/>
                <a:gd name="connsiteX42" fmla="*/ 2131876 w 4876594"/>
                <a:gd name="connsiteY42" fmla="*/ 246326 h 4876761"/>
                <a:gd name="connsiteX43" fmla="*/ 2940053 w 4876594"/>
                <a:gd name="connsiteY43" fmla="*/ 1054494 h 4876761"/>
                <a:gd name="connsiteX44" fmla="*/ 2995870 w 4876594"/>
                <a:gd name="connsiteY44" fmla="*/ 1189206 h 4876761"/>
                <a:gd name="connsiteX45" fmla="*/ 2940044 w 4876594"/>
                <a:gd name="connsiteY45" fmla="*/ 1323918 h 4876761"/>
                <a:gd name="connsiteX46" fmla="*/ 2670715 w 4876594"/>
                <a:gd name="connsiteY46" fmla="*/ 1323918 h 4876761"/>
                <a:gd name="connsiteX47" fmla="*/ 1862509 w 4876594"/>
                <a:gd name="connsiteY47" fmla="*/ 515712 h 4876761"/>
                <a:gd name="connsiteX48" fmla="*/ 1862461 w 4876594"/>
                <a:gd name="connsiteY48" fmla="*/ 515664 h 4876761"/>
                <a:gd name="connsiteX49" fmla="*/ 1862461 w 4876594"/>
                <a:gd name="connsiteY49" fmla="*/ 246326 h 4876761"/>
                <a:gd name="connsiteX50" fmla="*/ 1323718 w 4876594"/>
                <a:gd name="connsiteY50" fmla="*/ 2940253 h 4876761"/>
                <a:gd name="connsiteX51" fmla="*/ 1054284 w 4876594"/>
                <a:gd name="connsiteY51" fmla="*/ 2940253 h 4876761"/>
                <a:gd name="connsiteX52" fmla="*/ 246116 w 4876594"/>
                <a:gd name="connsiteY52" fmla="*/ 2132086 h 4876761"/>
                <a:gd name="connsiteX53" fmla="*/ 246116 w 4876594"/>
                <a:gd name="connsiteY53" fmla="*/ 1862652 h 4876761"/>
                <a:gd name="connsiteX54" fmla="*/ 380781 w 4876594"/>
                <a:gd name="connsiteY54" fmla="*/ 1806921 h 4876761"/>
                <a:gd name="connsiteX55" fmla="*/ 515398 w 4876594"/>
                <a:gd name="connsiteY55" fmla="*/ 1862614 h 4876761"/>
                <a:gd name="connsiteX56" fmla="*/ 1323708 w 4876594"/>
                <a:gd name="connsiteY56" fmla="*/ 2670924 h 4876761"/>
                <a:gd name="connsiteX57" fmla="*/ 1323718 w 4876594"/>
                <a:gd name="connsiteY57" fmla="*/ 2940253 h 4876761"/>
                <a:gd name="connsiteX58" fmla="*/ 1724739 w 4876594"/>
                <a:gd name="connsiteY58" fmla="*/ 2269884 h 4876761"/>
                <a:gd name="connsiteX59" fmla="*/ 1458411 w 4876594"/>
                <a:gd name="connsiteY59" fmla="*/ 2536222 h 4876761"/>
                <a:gd name="connsiteX60" fmla="*/ 650157 w 4876594"/>
                <a:gd name="connsiteY60" fmla="*/ 1727968 h 4876761"/>
                <a:gd name="connsiteX61" fmla="*/ 1727749 w 4876594"/>
                <a:gd name="connsiteY61" fmla="*/ 650357 h 4876761"/>
                <a:gd name="connsiteX62" fmla="*/ 2535993 w 4876594"/>
                <a:gd name="connsiteY62" fmla="*/ 1458611 h 4876761"/>
                <a:gd name="connsiteX63" fmla="*/ 2269179 w 4876594"/>
                <a:gd name="connsiteY63" fmla="*/ 1725435 h 4876761"/>
                <a:gd name="connsiteX64" fmla="*/ 2266550 w 4876594"/>
                <a:gd name="connsiteY64" fmla="*/ 1727959 h 4876761"/>
                <a:gd name="connsiteX65" fmla="*/ 1728026 w 4876594"/>
                <a:gd name="connsiteY65" fmla="*/ 2266493 h 4876761"/>
                <a:gd name="connsiteX66" fmla="*/ 1724739 w 4876594"/>
                <a:gd name="connsiteY66" fmla="*/ 2269884 h 4876761"/>
                <a:gd name="connsiteX67" fmla="*/ 2064839 w 4876594"/>
                <a:gd name="connsiteY67" fmla="*/ 2468585 h 4876761"/>
                <a:gd name="connsiteX68" fmla="*/ 2064277 w 4876594"/>
                <a:gd name="connsiteY68" fmla="*/ 2469147 h 4876761"/>
                <a:gd name="connsiteX69" fmla="*/ 1997202 w 4876594"/>
                <a:gd name="connsiteY69" fmla="*/ 2536222 h 4876761"/>
                <a:gd name="connsiteX70" fmla="*/ 1929822 w 4876594"/>
                <a:gd name="connsiteY70" fmla="*/ 2564111 h 4876761"/>
                <a:gd name="connsiteX71" fmla="*/ 1862452 w 4876594"/>
                <a:gd name="connsiteY71" fmla="*/ 2536212 h 4876761"/>
                <a:gd name="connsiteX72" fmla="*/ 1834525 w 4876594"/>
                <a:gd name="connsiteY72" fmla="*/ 2468785 h 4876761"/>
                <a:gd name="connsiteX73" fmla="*/ 1861309 w 4876594"/>
                <a:gd name="connsiteY73" fmla="*/ 2402691 h 4876761"/>
                <a:gd name="connsiteX74" fmla="*/ 2402338 w 4876594"/>
                <a:gd name="connsiteY74" fmla="*/ 1861661 h 4876761"/>
                <a:gd name="connsiteX75" fmla="*/ 2536012 w 4876594"/>
                <a:gd name="connsiteY75" fmla="*/ 1862652 h 4876761"/>
                <a:gd name="connsiteX76" fmla="*/ 2563930 w 4876594"/>
                <a:gd name="connsiteY76" fmla="*/ 1930079 h 4876761"/>
                <a:gd name="connsiteX77" fmla="*/ 2536003 w 4876594"/>
                <a:gd name="connsiteY77" fmla="*/ 1997412 h 4876761"/>
                <a:gd name="connsiteX78" fmla="*/ 2469318 w 4876594"/>
                <a:gd name="connsiteY78" fmla="*/ 2064096 h 4876761"/>
                <a:gd name="connsiteX79" fmla="*/ 2467956 w 4876594"/>
                <a:gd name="connsiteY79" fmla="*/ 2065458 h 4876761"/>
                <a:gd name="connsiteX80" fmla="*/ 2064839 w 4876594"/>
                <a:gd name="connsiteY80" fmla="*/ 2468585 h 4876761"/>
                <a:gd name="connsiteX81" fmla="*/ 2262083 w 4876594"/>
                <a:gd name="connsiteY81" fmla="*/ 2540737 h 4876761"/>
                <a:gd name="connsiteX82" fmla="*/ 2540460 w 4876594"/>
                <a:gd name="connsiteY82" fmla="*/ 2262359 h 4876761"/>
                <a:gd name="connsiteX83" fmla="*/ 3719103 w 4876594"/>
                <a:gd name="connsiteY83" fmla="*/ 3290440 h 4876761"/>
                <a:gd name="connsiteX84" fmla="*/ 3289011 w 4876594"/>
                <a:gd name="connsiteY84" fmla="*/ 3720541 h 4876761"/>
                <a:gd name="connsiteX85" fmla="*/ 2262083 w 4876594"/>
                <a:gd name="connsiteY85" fmla="*/ 2540737 h 4876761"/>
                <a:gd name="connsiteX86" fmla="*/ 3414370 w 4876594"/>
                <a:gd name="connsiteY86" fmla="*/ 3864578 h 4876761"/>
                <a:gd name="connsiteX87" fmla="*/ 3862988 w 4876594"/>
                <a:gd name="connsiteY87" fmla="*/ 3415951 h 4876761"/>
                <a:gd name="connsiteX88" fmla="*/ 4006882 w 4876594"/>
                <a:gd name="connsiteY88" fmla="*/ 3541462 h 4876761"/>
                <a:gd name="connsiteX89" fmla="*/ 3539728 w 4876594"/>
                <a:gd name="connsiteY89" fmla="*/ 4008625 h 4876761"/>
                <a:gd name="connsiteX90" fmla="*/ 3414370 w 4876594"/>
                <a:gd name="connsiteY90" fmla="*/ 3864578 h 4876761"/>
                <a:gd name="connsiteX91" fmla="*/ 4640542 w 4876594"/>
                <a:gd name="connsiteY91" fmla="*/ 4483761 h 4876761"/>
                <a:gd name="connsiteX92" fmla="*/ 4355402 w 4876594"/>
                <a:gd name="connsiteY92" fmla="*/ 4682528 h 4876761"/>
                <a:gd name="connsiteX93" fmla="*/ 4033390 w 4876594"/>
                <a:gd name="connsiteY93" fmla="*/ 4574582 h 4876761"/>
                <a:gd name="connsiteX94" fmla="*/ 4012521 w 4876594"/>
                <a:gd name="connsiteY94" fmla="*/ 4551902 h 4876761"/>
                <a:gd name="connsiteX95" fmla="*/ 4011597 w 4876594"/>
                <a:gd name="connsiteY95" fmla="*/ 4550826 h 4876761"/>
                <a:gd name="connsiteX96" fmla="*/ 3665077 w 4876594"/>
                <a:gd name="connsiteY96" fmla="*/ 4152662 h 4876761"/>
                <a:gd name="connsiteX97" fmla="*/ 4150766 w 4876594"/>
                <a:gd name="connsiteY97" fmla="*/ 3666963 h 4876761"/>
                <a:gd name="connsiteX98" fmla="*/ 4548435 w 4876594"/>
                <a:gd name="connsiteY98" fmla="*/ 4013835 h 4876761"/>
                <a:gd name="connsiteX99" fmla="*/ 4549350 w 4876594"/>
                <a:gd name="connsiteY99" fmla="*/ 4014626 h 4876761"/>
                <a:gd name="connsiteX100" fmla="*/ 4627941 w 4876594"/>
                <a:gd name="connsiteY100" fmla="*/ 4105056 h 4876761"/>
                <a:gd name="connsiteX101" fmla="*/ 4640542 w 4876594"/>
                <a:gd name="connsiteY101" fmla="*/ 4483761 h 487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4876594" h="4876761">
                  <a:moveTo>
                    <a:pt x="4787951" y="4001672"/>
                  </a:moveTo>
                  <a:cubicBezTo>
                    <a:pt x="4755604" y="3951542"/>
                    <a:pt x="4717009" y="3907212"/>
                    <a:pt x="4673223" y="3869912"/>
                  </a:cubicBezTo>
                  <a:lnTo>
                    <a:pt x="4228167" y="3481740"/>
                  </a:lnTo>
                  <a:cubicBezTo>
                    <a:pt x="4224700" y="3476520"/>
                    <a:pt x="4220680" y="3471567"/>
                    <a:pt x="4216079" y="3466967"/>
                  </a:cubicBezTo>
                  <a:cubicBezTo>
                    <a:pt x="4208345" y="3459242"/>
                    <a:pt x="4199582" y="3453213"/>
                    <a:pt x="4190267" y="3448698"/>
                  </a:cubicBezTo>
                  <a:lnTo>
                    <a:pt x="3921119" y="3213954"/>
                  </a:lnTo>
                  <a:lnTo>
                    <a:pt x="2675344" y="2127237"/>
                  </a:lnTo>
                  <a:cubicBezTo>
                    <a:pt x="2726341" y="2073926"/>
                    <a:pt x="2754421" y="2004213"/>
                    <a:pt x="2754421" y="1930079"/>
                  </a:cubicBezTo>
                  <a:cubicBezTo>
                    <a:pt x="2754421" y="1853708"/>
                    <a:pt x="2724693" y="1781937"/>
                    <a:pt x="2670658" y="1727911"/>
                  </a:cubicBezTo>
                  <a:cubicBezTo>
                    <a:pt x="2647093" y="1704375"/>
                    <a:pt x="2620308" y="1685868"/>
                    <a:pt x="2591686" y="1672314"/>
                  </a:cubicBezTo>
                  <a:lnTo>
                    <a:pt x="2706938" y="1557061"/>
                  </a:lnTo>
                  <a:cubicBezTo>
                    <a:pt x="2739152" y="1565624"/>
                    <a:pt x="2772252" y="1570006"/>
                    <a:pt x="2805379" y="1570006"/>
                  </a:cubicBezTo>
                  <a:cubicBezTo>
                    <a:pt x="2902925" y="1569996"/>
                    <a:pt x="3000480" y="1532868"/>
                    <a:pt x="3074737" y="1458611"/>
                  </a:cubicBezTo>
                  <a:cubicBezTo>
                    <a:pt x="3146727" y="1386630"/>
                    <a:pt x="3186370" y="1290952"/>
                    <a:pt x="3186370" y="1189196"/>
                  </a:cubicBezTo>
                  <a:cubicBezTo>
                    <a:pt x="3186370" y="1087441"/>
                    <a:pt x="3146727" y="991762"/>
                    <a:pt x="3074746" y="919782"/>
                  </a:cubicBezTo>
                  <a:lnTo>
                    <a:pt x="2266569" y="111623"/>
                  </a:lnTo>
                  <a:cubicBezTo>
                    <a:pt x="2194589" y="39643"/>
                    <a:pt x="2098901" y="0"/>
                    <a:pt x="1997116" y="0"/>
                  </a:cubicBezTo>
                  <a:cubicBezTo>
                    <a:pt x="1895380" y="0"/>
                    <a:pt x="1799720" y="39643"/>
                    <a:pt x="1727749" y="111623"/>
                  </a:cubicBezTo>
                  <a:cubicBezTo>
                    <a:pt x="1628270" y="211103"/>
                    <a:pt x="1595523" y="352349"/>
                    <a:pt x="1629299" y="479431"/>
                  </a:cubicBezTo>
                  <a:lnTo>
                    <a:pt x="479393" y="1629328"/>
                  </a:lnTo>
                  <a:cubicBezTo>
                    <a:pt x="447618" y="1620879"/>
                    <a:pt x="414557" y="1616421"/>
                    <a:pt x="380781" y="1616421"/>
                  </a:cubicBezTo>
                  <a:cubicBezTo>
                    <a:pt x="278978" y="1616421"/>
                    <a:pt x="183337" y="1656036"/>
                    <a:pt x="111414" y="1727949"/>
                  </a:cubicBezTo>
                  <a:cubicBezTo>
                    <a:pt x="-37138" y="1876501"/>
                    <a:pt x="-37138" y="2118217"/>
                    <a:pt x="111414" y="2266779"/>
                  </a:cubicBezTo>
                  <a:lnTo>
                    <a:pt x="919582" y="3074956"/>
                  </a:lnTo>
                  <a:cubicBezTo>
                    <a:pt x="993867" y="3149232"/>
                    <a:pt x="1091432" y="3186370"/>
                    <a:pt x="1188996" y="3186370"/>
                  </a:cubicBezTo>
                  <a:cubicBezTo>
                    <a:pt x="1286570" y="3186370"/>
                    <a:pt x="1384135" y="3149232"/>
                    <a:pt x="1458420" y="3074956"/>
                  </a:cubicBezTo>
                  <a:cubicBezTo>
                    <a:pt x="1557900" y="2975467"/>
                    <a:pt x="1590647" y="2834231"/>
                    <a:pt x="1556871" y="2707148"/>
                  </a:cubicBezTo>
                  <a:lnTo>
                    <a:pt x="1671885" y="2592124"/>
                  </a:lnTo>
                  <a:cubicBezTo>
                    <a:pt x="1685706" y="2620985"/>
                    <a:pt x="1704461" y="2647617"/>
                    <a:pt x="1727759" y="2670905"/>
                  </a:cubicBezTo>
                  <a:cubicBezTo>
                    <a:pt x="1781727" y="2724874"/>
                    <a:pt x="1853479" y="2754602"/>
                    <a:pt x="1929832" y="2754602"/>
                  </a:cubicBezTo>
                  <a:cubicBezTo>
                    <a:pt x="2003889" y="2754602"/>
                    <a:pt x="2073573" y="2726570"/>
                    <a:pt x="2126961" y="2675630"/>
                  </a:cubicBezTo>
                  <a:lnTo>
                    <a:pt x="3453851" y="4200144"/>
                  </a:lnTo>
                  <a:cubicBezTo>
                    <a:pt x="3457509" y="4205859"/>
                    <a:pt x="3461776" y="4211298"/>
                    <a:pt x="3466767" y="4216289"/>
                  </a:cubicBezTo>
                  <a:cubicBezTo>
                    <a:pt x="3468472" y="4217994"/>
                    <a:pt x="3470282" y="4219547"/>
                    <a:pt x="3472082" y="4221090"/>
                  </a:cubicBezTo>
                  <a:lnTo>
                    <a:pt x="3867474" y="4675375"/>
                  </a:lnTo>
                  <a:cubicBezTo>
                    <a:pt x="3877304" y="4686976"/>
                    <a:pt x="3887810" y="4698387"/>
                    <a:pt x="3898716" y="4709294"/>
                  </a:cubicBezTo>
                  <a:cubicBezTo>
                    <a:pt x="4007310" y="4817850"/>
                    <a:pt x="4150748" y="4876762"/>
                    <a:pt x="4301338" y="4876762"/>
                  </a:cubicBezTo>
                  <a:cubicBezTo>
                    <a:pt x="4327884" y="4876762"/>
                    <a:pt x="4354678" y="4874933"/>
                    <a:pt x="4381510" y="4871219"/>
                  </a:cubicBezTo>
                  <a:cubicBezTo>
                    <a:pt x="4560856" y="4846396"/>
                    <a:pt x="4715856" y="4739107"/>
                    <a:pt x="4806744" y="4576820"/>
                  </a:cubicBezTo>
                  <a:cubicBezTo>
                    <a:pt x="4906309" y="4398960"/>
                    <a:pt x="4898898" y="4173150"/>
                    <a:pt x="4787951" y="4001672"/>
                  </a:cubicBezTo>
                  <a:close/>
                  <a:moveTo>
                    <a:pt x="1862461" y="246326"/>
                  </a:moveTo>
                  <a:cubicBezTo>
                    <a:pt x="1898456" y="210331"/>
                    <a:pt x="1946291" y="190500"/>
                    <a:pt x="1997126" y="190500"/>
                  </a:cubicBezTo>
                  <a:cubicBezTo>
                    <a:pt x="2048027" y="190500"/>
                    <a:pt x="2095891" y="210331"/>
                    <a:pt x="2131876" y="246326"/>
                  </a:cubicBezTo>
                  <a:lnTo>
                    <a:pt x="2940053" y="1054494"/>
                  </a:lnTo>
                  <a:cubicBezTo>
                    <a:pt x="2976048" y="1090489"/>
                    <a:pt x="2995870" y="1138333"/>
                    <a:pt x="2995870" y="1189206"/>
                  </a:cubicBezTo>
                  <a:cubicBezTo>
                    <a:pt x="2995870" y="1240079"/>
                    <a:pt x="2976048" y="1287923"/>
                    <a:pt x="2940044" y="1323918"/>
                  </a:cubicBezTo>
                  <a:cubicBezTo>
                    <a:pt x="2865796" y="1398184"/>
                    <a:pt x="2744962" y="1398184"/>
                    <a:pt x="2670715" y="1323918"/>
                  </a:cubicBezTo>
                  <a:lnTo>
                    <a:pt x="1862509" y="515712"/>
                  </a:lnTo>
                  <a:cubicBezTo>
                    <a:pt x="1862490" y="515693"/>
                    <a:pt x="1862481" y="515684"/>
                    <a:pt x="1862461" y="515664"/>
                  </a:cubicBezTo>
                  <a:cubicBezTo>
                    <a:pt x="1788195" y="441408"/>
                    <a:pt x="1788195" y="320583"/>
                    <a:pt x="1862461" y="246326"/>
                  </a:cubicBezTo>
                  <a:close/>
                  <a:moveTo>
                    <a:pt x="1323718" y="2940253"/>
                  </a:moveTo>
                  <a:cubicBezTo>
                    <a:pt x="1249442" y="3014529"/>
                    <a:pt x="1128560" y="3014539"/>
                    <a:pt x="1054284" y="2940253"/>
                  </a:cubicBezTo>
                  <a:lnTo>
                    <a:pt x="246116" y="2132086"/>
                  </a:lnTo>
                  <a:cubicBezTo>
                    <a:pt x="171831" y="2057800"/>
                    <a:pt x="171831" y="1936947"/>
                    <a:pt x="246116" y="1862652"/>
                  </a:cubicBezTo>
                  <a:cubicBezTo>
                    <a:pt x="282045" y="1826714"/>
                    <a:pt x="329879" y="1806921"/>
                    <a:pt x="380781" y="1806921"/>
                  </a:cubicBezTo>
                  <a:cubicBezTo>
                    <a:pt x="431673" y="1806921"/>
                    <a:pt x="479479" y="1826705"/>
                    <a:pt x="515398" y="1862614"/>
                  </a:cubicBezTo>
                  <a:lnTo>
                    <a:pt x="1323708" y="2670924"/>
                  </a:lnTo>
                  <a:cubicBezTo>
                    <a:pt x="1397984" y="2745172"/>
                    <a:pt x="1397984" y="2866006"/>
                    <a:pt x="1323718" y="2940253"/>
                  </a:cubicBezTo>
                  <a:close/>
                  <a:moveTo>
                    <a:pt x="1724739" y="2269884"/>
                  </a:moveTo>
                  <a:lnTo>
                    <a:pt x="1458411" y="2536222"/>
                  </a:lnTo>
                  <a:lnTo>
                    <a:pt x="650157" y="1727968"/>
                  </a:lnTo>
                  <a:lnTo>
                    <a:pt x="1727749" y="650357"/>
                  </a:lnTo>
                  <a:lnTo>
                    <a:pt x="2535993" y="1458611"/>
                  </a:lnTo>
                  <a:lnTo>
                    <a:pt x="2269179" y="1725435"/>
                  </a:lnTo>
                  <a:cubicBezTo>
                    <a:pt x="2268312" y="1726254"/>
                    <a:pt x="2267464" y="1727054"/>
                    <a:pt x="2266550" y="1727959"/>
                  </a:cubicBezTo>
                  <a:lnTo>
                    <a:pt x="1728026" y="2266493"/>
                  </a:lnTo>
                  <a:cubicBezTo>
                    <a:pt x="1726911" y="2267588"/>
                    <a:pt x="1725835" y="2268731"/>
                    <a:pt x="1724739" y="2269884"/>
                  </a:cubicBezTo>
                  <a:close/>
                  <a:moveTo>
                    <a:pt x="2064839" y="2468585"/>
                  </a:moveTo>
                  <a:cubicBezTo>
                    <a:pt x="2064649" y="2468775"/>
                    <a:pt x="2064468" y="2468956"/>
                    <a:pt x="2064277" y="2469147"/>
                  </a:cubicBezTo>
                  <a:lnTo>
                    <a:pt x="1997202" y="2536222"/>
                  </a:lnTo>
                  <a:cubicBezTo>
                    <a:pt x="1979209" y="2554205"/>
                    <a:pt x="1955292" y="2564111"/>
                    <a:pt x="1929822" y="2564111"/>
                  </a:cubicBezTo>
                  <a:cubicBezTo>
                    <a:pt x="1904362" y="2564111"/>
                    <a:pt x="1880435" y="2554205"/>
                    <a:pt x="1862452" y="2536212"/>
                  </a:cubicBezTo>
                  <a:cubicBezTo>
                    <a:pt x="1844440" y="2518210"/>
                    <a:pt x="1834525" y="2494264"/>
                    <a:pt x="1834525" y="2468785"/>
                  </a:cubicBezTo>
                  <a:cubicBezTo>
                    <a:pt x="1834525" y="2443848"/>
                    <a:pt x="1844040" y="2420388"/>
                    <a:pt x="1861309" y="2402691"/>
                  </a:cubicBezTo>
                  <a:lnTo>
                    <a:pt x="2402338" y="1861661"/>
                  </a:lnTo>
                  <a:cubicBezTo>
                    <a:pt x="2439419" y="1825600"/>
                    <a:pt x="2499370" y="1826047"/>
                    <a:pt x="2536012" y="1862652"/>
                  </a:cubicBezTo>
                  <a:cubicBezTo>
                    <a:pt x="2554015" y="1880654"/>
                    <a:pt x="2563930" y="1904600"/>
                    <a:pt x="2563930" y="1930079"/>
                  </a:cubicBezTo>
                  <a:cubicBezTo>
                    <a:pt x="2563930" y="1955540"/>
                    <a:pt x="2554043" y="1979419"/>
                    <a:pt x="2536003" y="1997412"/>
                  </a:cubicBezTo>
                  <a:lnTo>
                    <a:pt x="2469318" y="2064096"/>
                  </a:lnTo>
                  <a:cubicBezTo>
                    <a:pt x="2468861" y="2064544"/>
                    <a:pt x="2468404" y="2065001"/>
                    <a:pt x="2467956" y="2065458"/>
                  </a:cubicBezTo>
                  <a:lnTo>
                    <a:pt x="2064839" y="2468585"/>
                  </a:lnTo>
                  <a:close/>
                  <a:moveTo>
                    <a:pt x="2262083" y="2540737"/>
                  </a:moveTo>
                  <a:lnTo>
                    <a:pt x="2540460" y="2262359"/>
                  </a:lnTo>
                  <a:lnTo>
                    <a:pt x="3719103" y="3290440"/>
                  </a:lnTo>
                  <a:lnTo>
                    <a:pt x="3289011" y="3720541"/>
                  </a:lnTo>
                  <a:lnTo>
                    <a:pt x="2262083" y="2540737"/>
                  </a:lnTo>
                  <a:close/>
                  <a:moveTo>
                    <a:pt x="3414370" y="3864578"/>
                  </a:moveTo>
                  <a:lnTo>
                    <a:pt x="3862988" y="3415951"/>
                  </a:lnTo>
                  <a:lnTo>
                    <a:pt x="4006882" y="3541462"/>
                  </a:lnTo>
                  <a:lnTo>
                    <a:pt x="3539728" y="4008625"/>
                  </a:lnTo>
                  <a:lnTo>
                    <a:pt x="3414370" y="3864578"/>
                  </a:lnTo>
                  <a:close/>
                  <a:moveTo>
                    <a:pt x="4640542" y="4483761"/>
                  </a:moveTo>
                  <a:cubicBezTo>
                    <a:pt x="4579068" y="4593517"/>
                    <a:pt x="4475140" y="4665955"/>
                    <a:pt x="4355402" y="4682528"/>
                  </a:cubicBezTo>
                  <a:cubicBezTo>
                    <a:pt x="4235939" y="4699064"/>
                    <a:pt x="4118562" y="4659716"/>
                    <a:pt x="4033390" y="4574582"/>
                  </a:cubicBezTo>
                  <a:cubicBezTo>
                    <a:pt x="4026065" y="4567266"/>
                    <a:pt x="4019055" y="4559637"/>
                    <a:pt x="4012521" y="4551902"/>
                  </a:cubicBezTo>
                  <a:cubicBezTo>
                    <a:pt x="4012216" y="4551541"/>
                    <a:pt x="4011911" y="4551179"/>
                    <a:pt x="4011597" y="4550826"/>
                  </a:cubicBezTo>
                  <a:lnTo>
                    <a:pt x="3665077" y="4152662"/>
                  </a:lnTo>
                  <a:lnTo>
                    <a:pt x="4150766" y="3666963"/>
                  </a:lnTo>
                  <a:lnTo>
                    <a:pt x="4548435" y="4013835"/>
                  </a:lnTo>
                  <a:cubicBezTo>
                    <a:pt x="4548731" y="4014102"/>
                    <a:pt x="4549035" y="4014359"/>
                    <a:pt x="4549350" y="4014626"/>
                  </a:cubicBezTo>
                  <a:cubicBezTo>
                    <a:pt x="4579115" y="4039934"/>
                    <a:pt x="4605528" y="4070328"/>
                    <a:pt x="4627941" y="4105056"/>
                  </a:cubicBezTo>
                  <a:cubicBezTo>
                    <a:pt x="4699969" y="4216356"/>
                    <a:pt x="4705017" y="4368565"/>
                    <a:pt x="4640542" y="44837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C8E6719-1862-D6B2-F9C1-62C55609BD5C}"/>
              </a:ext>
            </a:extLst>
          </p:cNvPr>
          <p:cNvSpPr/>
          <p:nvPr/>
        </p:nvSpPr>
        <p:spPr>
          <a:xfrm>
            <a:off x="1221508" y="3999766"/>
            <a:ext cx="9748984" cy="897438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E2413-83C3-C603-7B50-A8B20140AE9D}"/>
              </a:ext>
            </a:extLst>
          </p:cNvPr>
          <p:cNvSpPr txBox="1"/>
          <p:nvPr/>
        </p:nvSpPr>
        <p:spPr>
          <a:xfrm>
            <a:off x="1436370" y="4148403"/>
            <a:ext cx="94297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D91F41"/>
                </a:solidFill>
                <a:latin typeface="Ubuntu Medium" panose="020B0604030602030204" pitchFamily="34" charset="0"/>
              </a:rPr>
              <a:t>Le réglementaire est souvent orienté RSE/DD</a:t>
            </a:r>
          </a:p>
          <a:p>
            <a:pPr>
              <a:spcBef>
                <a:spcPts val="600"/>
              </a:spcBef>
            </a:pPr>
            <a:r>
              <a:rPr lang="fr-FR" sz="1400" dirty="0">
                <a:solidFill>
                  <a:srgbClr val="092462"/>
                </a:solidFill>
              </a:rPr>
              <a:t>Sans forcément cibler spécifiquement la RSE, de nombreux principes réglementaires sont en lien avec la RSE.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54540D-AD33-A70E-D4CB-AF5B3DACFFE0}"/>
              </a:ext>
            </a:extLst>
          </p:cNvPr>
          <p:cNvCxnSpPr>
            <a:cxnSpLocks/>
          </p:cNvCxnSpPr>
          <p:nvPr/>
        </p:nvCxnSpPr>
        <p:spPr>
          <a:xfrm>
            <a:off x="1221507" y="1727126"/>
            <a:ext cx="214863" cy="0"/>
          </a:xfrm>
          <a:prstGeom prst="line">
            <a:avLst/>
          </a:prstGeom>
          <a:ln w="28575">
            <a:solidFill>
              <a:srgbClr val="D91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997DF34-F5E6-FA3B-D851-ECCDF8F5AC4E}"/>
              </a:ext>
            </a:extLst>
          </p:cNvPr>
          <p:cNvSpPr/>
          <p:nvPr/>
        </p:nvSpPr>
        <p:spPr>
          <a:xfrm>
            <a:off x="1221507" y="5148002"/>
            <a:ext cx="9748984" cy="749803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C85237-DD95-13D6-0636-D8714DF6684E}"/>
              </a:ext>
            </a:extLst>
          </p:cNvPr>
          <p:cNvSpPr txBox="1"/>
          <p:nvPr/>
        </p:nvSpPr>
        <p:spPr>
          <a:xfrm>
            <a:off x="2133913" y="5243033"/>
            <a:ext cx="832104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050" dirty="0">
                <a:solidFill>
                  <a:srgbClr val="092462"/>
                </a:solidFill>
                <a:latin typeface="+mj-lt"/>
              </a:rPr>
              <a:t>Un peu d’histoire.. </a:t>
            </a:r>
            <a:r>
              <a:rPr lang="fr-FR" sz="1050" dirty="0">
                <a:solidFill>
                  <a:srgbClr val="092462"/>
                </a:solidFill>
              </a:rPr>
              <a:t>RSE et Développement durable ne datent pas d’hier, ces approches ont été poussées depuis de nombreuses années : Club de Rome (depuis 1968), Rapport Brundtland (1987), Sommet de Rio (1992), Protocole de Kyoto (2010), Conférences des parties (COP), rapports du GIEC…</a:t>
            </a:r>
          </a:p>
        </p:txBody>
      </p:sp>
      <p:grpSp>
        <p:nvGrpSpPr>
          <p:cNvPr id="44" name="Graphic 42">
            <a:extLst>
              <a:ext uri="{FF2B5EF4-FFF2-40B4-BE49-F238E27FC236}">
                <a16:creationId xmlns:a16="http://schemas.microsoft.com/office/drawing/2014/main" id="{C707DA75-35C1-0237-B3F5-7A2686B1324E}"/>
              </a:ext>
            </a:extLst>
          </p:cNvPr>
          <p:cNvGrpSpPr/>
          <p:nvPr/>
        </p:nvGrpSpPr>
        <p:grpSpPr>
          <a:xfrm>
            <a:off x="1583468" y="5276311"/>
            <a:ext cx="406489" cy="406492"/>
            <a:chOff x="3657619" y="990599"/>
            <a:chExt cx="4876809" cy="4876848"/>
          </a:xfrm>
          <a:solidFill>
            <a:srgbClr val="000000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F12540D-D70A-9A1D-50C6-0E87A167C200}"/>
                </a:ext>
              </a:extLst>
            </p:cNvPr>
            <p:cNvSpPr/>
            <p:nvPr/>
          </p:nvSpPr>
          <p:spPr>
            <a:xfrm>
              <a:off x="6421087" y="2860036"/>
              <a:ext cx="894134" cy="487715"/>
            </a:xfrm>
            <a:custGeom>
              <a:avLst/>
              <a:gdLst>
                <a:gd name="connsiteX0" fmla="*/ 8831 w 894134"/>
                <a:gd name="connsiteY0" fmla="*/ 443338 h 487715"/>
                <a:gd name="connsiteX1" fmla="*/ 81411 w 894134"/>
                <a:gd name="connsiteY1" fmla="*/ 487715 h 487715"/>
                <a:gd name="connsiteX2" fmla="*/ 118235 w 894134"/>
                <a:gd name="connsiteY2" fmla="*/ 478857 h 487715"/>
                <a:gd name="connsiteX3" fmla="*/ 837401 w 894134"/>
                <a:gd name="connsiteY3" fmla="*/ 158855 h 487715"/>
                <a:gd name="connsiteX4" fmla="*/ 890313 w 894134"/>
                <a:gd name="connsiteY4" fmla="*/ 56852 h 487715"/>
                <a:gd name="connsiteX5" fmla="*/ 788309 w 894134"/>
                <a:gd name="connsiteY5" fmla="*/ 3779 h 487715"/>
                <a:gd name="connsiteX6" fmla="*/ 44435 w 894134"/>
                <a:gd name="connsiteY6" fmla="*/ 334020 h 487715"/>
                <a:gd name="connsiteX7" fmla="*/ 8831 w 894134"/>
                <a:gd name="connsiteY7" fmla="*/ 443338 h 48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34" h="487715">
                  <a:moveTo>
                    <a:pt x="8831" y="443338"/>
                  </a:moveTo>
                  <a:cubicBezTo>
                    <a:pt x="23213" y="471466"/>
                    <a:pt x="51827" y="487715"/>
                    <a:pt x="81411" y="487715"/>
                  </a:cubicBezTo>
                  <a:cubicBezTo>
                    <a:pt x="93765" y="487715"/>
                    <a:pt x="106443" y="484867"/>
                    <a:pt x="118235" y="478857"/>
                  </a:cubicBezTo>
                  <a:cubicBezTo>
                    <a:pt x="123026" y="476419"/>
                    <a:pt x="601448" y="233388"/>
                    <a:pt x="837401" y="158855"/>
                  </a:cubicBezTo>
                  <a:cubicBezTo>
                    <a:pt x="880159" y="145282"/>
                    <a:pt x="903886" y="99600"/>
                    <a:pt x="890313" y="56852"/>
                  </a:cubicBezTo>
                  <a:cubicBezTo>
                    <a:pt x="876815" y="14094"/>
                    <a:pt x="831467" y="-9718"/>
                    <a:pt x="788309" y="3779"/>
                  </a:cubicBezTo>
                  <a:cubicBezTo>
                    <a:pt x="539754" y="82379"/>
                    <a:pt x="64590" y="323781"/>
                    <a:pt x="44435" y="334020"/>
                  </a:cubicBezTo>
                  <a:cubicBezTo>
                    <a:pt x="4440" y="354337"/>
                    <a:pt x="-11486" y="403276"/>
                    <a:pt x="8831" y="443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A2868C4-8719-C276-3FC8-7D262DBAB115}"/>
                </a:ext>
              </a:extLst>
            </p:cNvPr>
            <p:cNvSpPr/>
            <p:nvPr/>
          </p:nvSpPr>
          <p:spPr>
            <a:xfrm>
              <a:off x="6421088" y="1884685"/>
              <a:ext cx="894133" cy="487715"/>
            </a:xfrm>
            <a:custGeom>
              <a:avLst/>
              <a:gdLst>
                <a:gd name="connsiteX0" fmla="*/ 81410 w 894133"/>
                <a:gd name="connsiteY0" fmla="*/ 487715 h 487715"/>
                <a:gd name="connsiteX1" fmla="*/ 118233 w 894133"/>
                <a:gd name="connsiteY1" fmla="*/ 478857 h 487715"/>
                <a:gd name="connsiteX2" fmla="*/ 837399 w 894133"/>
                <a:gd name="connsiteY2" fmla="*/ 158855 h 487715"/>
                <a:gd name="connsiteX3" fmla="*/ 890311 w 894133"/>
                <a:gd name="connsiteY3" fmla="*/ 56852 h 487715"/>
                <a:gd name="connsiteX4" fmla="*/ 788307 w 894133"/>
                <a:gd name="connsiteY4" fmla="*/ 3779 h 487715"/>
                <a:gd name="connsiteX5" fmla="*/ 44434 w 894133"/>
                <a:gd name="connsiteY5" fmla="*/ 334020 h 487715"/>
                <a:gd name="connsiteX6" fmla="*/ 8829 w 894133"/>
                <a:gd name="connsiteY6" fmla="*/ 443338 h 487715"/>
                <a:gd name="connsiteX7" fmla="*/ 81410 w 894133"/>
                <a:gd name="connsiteY7" fmla="*/ 487715 h 48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33" h="487715">
                  <a:moveTo>
                    <a:pt x="81410" y="487715"/>
                  </a:moveTo>
                  <a:cubicBezTo>
                    <a:pt x="93763" y="487715"/>
                    <a:pt x="106441" y="484867"/>
                    <a:pt x="118233" y="478857"/>
                  </a:cubicBezTo>
                  <a:cubicBezTo>
                    <a:pt x="123024" y="476419"/>
                    <a:pt x="601446" y="233388"/>
                    <a:pt x="837399" y="158855"/>
                  </a:cubicBezTo>
                  <a:cubicBezTo>
                    <a:pt x="880157" y="145282"/>
                    <a:pt x="903884" y="99600"/>
                    <a:pt x="890311" y="56852"/>
                  </a:cubicBezTo>
                  <a:cubicBezTo>
                    <a:pt x="876814" y="14094"/>
                    <a:pt x="831465" y="-9718"/>
                    <a:pt x="788307" y="3779"/>
                  </a:cubicBezTo>
                  <a:cubicBezTo>
                    <a:pt x="539753" y="82379"/>
                    <a:pt x="64589" y="323781"/>
                    <a:pt x="44434" y="334020"/>
                  </a:cubicBezTo>
                  <a:cubicBezTo>
                    <a:pt x="4447" y="354337"/>
                    <a:pt x="-11488" y="403267"/>
                    <a:pt x="8829" y="443338"/>
                  </a:cubicBezTo>
                  <a:cubicBezTo>
                    <a:pt x="23212" y="471456"/>
                    <a:pt x="51825" y="487715"/>
                    <a:pt x="81410" y="4877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0F77F21-5304-BC2B-F086-8649289EE04A}"/>
                </a:ext>
              </a:extLst>
            </p:cNvPr>
            <p:cNvSpPr/>
            <p:nvPr/>
          </p:nvSpPr>
          <p:spPr>
            <a:xfrm>
              <a:off x="3657619" y="990599"/>
              <a:ext cx="4876809" cy="4876848"/>
            </a:xfrm>
            <a:custGeom>
              <a:avLst/>
              <a:gdLst>
                <a:gd name="connsiteX0" fmla="*/ 4795523 w 4876809"/>
                <a:gd name="connsiteY0" fmla="*/ 1219239 h 4876848"/>
                <a:gd name="connsiteX1" fmla="*/ 4714247 w 4876809"/>
                <a:gd name="connsiteY1" fmla="*/ 1300516 h 4876848"/>
                <a:gd name="connsiteX2" fmla="*/ 4714247 w 4876809"/>
                <a:gd name="connsiteY2" fmla="*/ 4470436 h 4876848"/>
                <a:gd name="connsiteX3" fmla="*/ 4470407 w 4876809"/>
                <a:gd name="connsiteY3" fmla="*/ 4714276 h 4876848"/>
                <a:gd name="connsiteX4" fmla="*/ 2519687 w 4876809"/>
                <a:gd name="connsiteY4" fmla="*/ 4714276 h 4876848"/>
                <a:gd name="connsiteX5" fmla="*/ 2519687 w 4876809"/>
                <a:gd name="connsiteY5" fmla="*/ 4527252 h 4876848"/>
                <a:gd name="connsiteX6" fmla="*/ 3251206 w 4876809"/>
                <a:gd name="connsiteY6" fmla="*/ 4389159 h 4876848"/>
                <a:gd name="connsiteX7" fmla="*/ 4444803 w 4876809"/>
                <a:gd name="connsiteY7" fmla="*/ 4547569 h 4876848"/>
                <a:gd name="connsiteX8" fmla="*/ 4517955 w 4876809"/>
                <a:gd name="connsiteY8" fmla="*/ 4536349 h 4876848"/>
                <a:gd name="connsiteX9" fmla="*/ 4551683 w 4876809"/>
                <a:gd name="connsiteY9" fmla="*/ 4470426 h 4876848"/>
                <a:gd name="connsiteX10" fmla="*/ 4551683 w 4876809"/>
                <a:gd name="connsiteY10" fmla="*/ 894122 h 4876848"/>
                <a:gd name="connsiteX11" fmla="*/ 4488037 w 4876809"/>
                <a:gd name="connsiteY11" fmla="*/ 814788 h 4876848"/>
                <a:gd name="connsiteX12" fmla="*/ 4315397 w 4876809"/>
                <a:gd name="connsiteY12" fmla="*/ 780565 h 4876848"/>
                <a:gd name="connsiteX13" fmla="*/ 4220785 w 4876809"/>
                <a:gd name="connsiteY13" fmla="*/ 845754 h 4876848"/>
                <a:gd name="connsiteX14" fmla="*/ 4285974 w 4876809"/>
                <a:gd name="connsiteY14" fmla="*/ 940442 h 4876848"/>
                <a:gd name="connsiteX15" fmla="*/ 4389120 w 4876809"/>
                <a:gd name="connsiteY15" fmla="*/ 960197 h 4876848"/>
                <a:gd name="connsiteX16" fmla="*/ 4389120 w 4876809"/>
                <a:gd name="connsiteY16" fmla="*/ 4362413 h 4876848"/>
                <a:gd name="connsiteX17" fmla="*/ 3251197 w 4876809"/>
                <a:gd name="connsiteY17" fmla="*/ 4226596 h 4876848"/>
                <a:gd name="connsiteX18" fmla="*/ 2441563 w 4876809"/>
                <a:gd name="connsiteY18" fmla="*/ 4382330 h 4876848"/>
                <a:gd name="connsiteX19" fmla="*/ 1706871 w 4876809"/>
                <a:gd name="connsiteY19" fmla="*/ 4226596 h 4876848"/>
                <a:gd name="connsiteX20" fmla="*/ 487670 w 4876809"/>
                <a:gd name="connsiteY20" fmla="*/ 4365832 h 4876848"/>
                <a:gd name="connsiteX21" fmla="*/ 487670 w 4876809"/>
                <a:gd name="connsiteY21" fmla="*/ 957025 h 4876848"/>
                <a:gd name="connsiteX22" fmla="*/ 1706871 w 4876809"/>
                <a:gd name="connsiteY22" fmla="*/ 812836 h 4876848"/>
                <a:gd name="connsiteX23" fmla="*/ 2357114 w 4876809"/>
                <a:gd name="connsiteY23" fmla="*/ 946786 h 4876848"/>
                <a:gd name="connsiteX24" fmla="*/ 2357114 w 4876809"/>
                <a:gd name="connsiteY24" fmla="*/ 4145319 h 4876848"/>
                <a:gd name="connsiteX25" fmla="*/ 2398319 w 4876809"/>
                <a:gd name="connsiteY25" fmla="*/ 4216032 h 4876848"/>
                <a:gd name="connsiteX26" fmla="*/ 2480253 w 4876809"/>
                <a:gd name="connsiteY26" fmla="*/ 4214975 h 4876848"/>
                <a:gd name="connsiteX27" fmla="*/ 4008396 w 4876809"/>
                <a:gd name="connsiteY27" fmla="*/ 3490932 h 4876848"/>
                <a:gd name="connsiteX28" fmla="*/ 4063994 w 4876809"/>
                <a:gd name="connsiteY28" fmla="*/ 3413799 h 4876848"/>
                <a:gd name="connsiteX29" fmla="*/ 4063994 w 4876809"/>
                <a:gd name="connsiteY29" fmla="*/ 81316 h 4876848"/>
                <a:gd name="connsiteX30" fmla="*/ 4028961 w 4876809"/>
                <a:gd name="connsiteY30" fmla="*/ 14507 h 4876848"/>
                <a:gd name="connsiteX31" fmla="*/ 3954104 w 4876809"/>
                <a:gd name="connsiteY31" fmla="*/ 5163 h 4876848"/>
                <a:gd name="connsiteX32" fmla="*/ 2639159 w 4876809"/>
                <a:gd name="connsiteY32" fmla="*/ 662636 h 4876848"/>
                <a:gd name="connsiteX33" fmla="*/ 2613308 w 4876809"/>
                <a:gd name="connsiteY33" fmla="*/ 774640 h 4876848"/>
                <a:gd name="connsiteX34" fmla="*/ 2725312 w 4876809"/>
                <a:gd name="connsiteY34" fmla="*/ 800491 h 4876848"/>
                <a:gd name="connsiteX35" fmla="*/ 3901431 w 4876809"/>
                <a:gd name="connsiteY35" fmla="*/ 200159 h 4876848"/>
                <a:gd name="connsiteX36" fmla="*/ 3901431 w 4876809"/>
                <a:gd name="connsiteY36" fmla="*/ 3355611 h 4876848"/>
                <a:gd name="connsiteX37" fmla="*/ 2519667 w 4876809"/>
                <a:gd name="connsiteY37" fmla="*/ 4004139 h 4876848"/>
                <a:gd name="connsiteX38" fmla="*/ 2519667 w 4876809"/>
                <a:gd name="connsiteY38" fmla="*/ 894122 h 4876848"/>
                <a:gd name="connsiteX39" fmla="*/ 2474719 w 4876809"/>
                <a:gd name="connsiteY39" fmla="*/ 821380 h 4876848"/>
                <a:gd name="connsiteX40" fmla="*/ 1706871 w 4876809"/>
                <a:gd name="connsiteY40" fmla="*/ 650282 h 4876848"/>
                <a:gd name="connsiteX41" fmla="*/ 384038 w 4876809"/>
                <a:gd name="connsiteY41" fmla="*/ 816007 h 4876848"/>
                <a:gd name="connsiteX42" fmla="*/ 325107 w 4876809"/>
                <a:gd name="connsiteY42" fmla="*/ 894122 h 4876848"/>
                <a:gd name="connsiteX43" fmla="*/ 325107 w 4876809"/>
                <a:gd name="connsiteY43" fmla="*/ 4470445 h 4876848"/>
                <a:gd name="connsiteX44" fmla="*/ 357378 w 4876809"/>
                <a:gd name="connsiteY44" fmla="*/ 4535311 h 4876848"/>
                <a:gd name="connsiteX45" fmla="*/ 406394 w 4876809"/>
                <a:gd name="connsiteY45" fmla="*/ 4551732 h 4876848"/>
                <a:gd name="connsiteX46" fmla="*/ 428663 w 4876809"/>
                <a:gd name="connsiteY46" fmla="*/ 4548560 h 4876848"/>
                <a:gd name="connsiteX47" fmla="*/ 1706871 w 4876809"/>
                <a:gd name="connsiteY47" fmla="*/ 4389168 h 4876848"/>
                <a:gd name="connsiteX48" fmla="*/ 2357114 w 4876809"/>
                <a:gd name="connsiteY48" fmla="*/ 4523195 h 4876848"/>
                <a:gd name="connsiteX49" fmla="*/ 2357114 w 4876809"/>
                <a:gd name="connsiteY49" fmla="*/ 4714285 h 4876848"/>
                <a:gd name="connsiteX50" fmla="*/ 406394 w 4876809"/>
                <a:gd name="connsiteY50" fmla="*/ 4714285 h 4876848"/>
                <a:gd name="connsiteX51" fmla="*/ 162554 w 4876809"/>
                <a:gd name="connsiteY51" fmla="*/ 4470445 h 4876848"/>
                <a:gd name="connsiteX52" fmla="*/ 162554 w 4876809"/>
                <a:gd name="connsiteY52" fmla="*/ 1300525 h 4876848"/>
                <a:gd name="connsiteX53" fmla="*/ 81277 w 4876809"/>
                <a:gd name="connsiteY53" fmla="*/ 1219248 h 4876848"/>
                <a:gd name="connsiteX54" fmla="*/ 0 w 4876809"/>
                <a:gd name="connsiteY54" fmla="*/ 1300525 h 4876848"/>
                <a:gd name="connsiteX55" fmla="*/ 0 w 4876809"/>
                <a:gd name="connsiteY55" fmla="*/ 4470445 h 4876848"/>
                <a:gd name="connsiteX56" fmla="*/ 406403 w 4876809"/>
                <a:gd name="connsiteY56" fmla="*/ 4876849 h 4876848"/>
                <a:gd name="connsiteX57" fmla="*/ 4470407 w 4876809"/>
                <a:gd name="connsiteY57" fmla="*/ 4876849 h 4876848"/>
                <a:gd name="connsiteX58" fmla="*/ 4876810 w 4876809"/>
                <a:gd name="connsiteY58" fmla="*/ 4470445 h 4876848"/>
                <a:gd name="connsiteX59" fmla="*/ 4876810 w 4876809"/>
                <a:gd name="connsiteY59" fmla="*/ 1300525 h 4876848"/>
                <a:gd name="connsiteX60" fmla="*/ 4795523 w 4876809"/>
                <a:gd name="connsiteY60" fmla="*/ 1219239 h 487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876809" h="4876848">
                  <a:moveTo>
                    <a:pt x="4795523" y="1219239"/>
                  </a:moveTo>
                  <a:cubicBezTo>
                    <a:pt x="4750575" y="1219239"/>
                    <a:pt x="4714247" y="1255653"/>
                    <a:pt x="4714247" y="1300516"/>
                  </a:cubicBezTo>
                  <a:lnTo>
                    <a:pt x="4714247" y="4470436"/>
                  </a:lnTo>
                  <a:cubicBezTo>
                    <a:pt x="4714247" y="4604872"/>
                    <a:pt x="4604843" y="4714276"/>
                    <a:pt x="4470407" y="4714276"/>
                  </a:cubicBezTo>
                  <a:lnTo>
                    <a:pt x="2519687" y="4714276"/>
                  </a:lnTo>
                  <a:lnTo>
                    <a:pt x="2519687" y="4527252"/>
                  </a:lnTo>
                  <a:cubicBezTo>
                    <a:pt x="2638196" y="4485800"/>
                    <a:pt x="2946892" y="4389159"/>
                    <a:pt x="3251206" y="4389159"/>
                  </a:cubicBezTo>
                  <a:cubicBezTo>
                    <a:pt x="3959238" y="4389159"/>
                    <a:pt x="4440012" y="4545950"/>
                    <a:pt x="4444803" y="4547569"/>
                  </a:cubicBezTo>
                  <a:cubicBezTo>
                    <a:pt x="4469264" y="4555694"/>
                    <a:pt x="4496581" y="4551636"/>
                    <a:pt x="4517955" y="4536349"/>
                  </a:cubicBezTo>
                  <a:cubicBezTo>
                    <a:pt x="4539168" y="4521071"/>
                    <a:pt x="4551683" y="4496525"/>
                    <a:pt x="4551683" y="4470426"/>
                  </a:cubicBezTo>
                  <a:lnTo>
                    <a:pt x="4551683" y="894122"/>
                  </a:lnTo>
                  <a:cubicBezTo>
                    <a:pt x="4551683" y="856003"/>
                    <a:pt x="4525271" y="822999"/>
                    <a:pt x="4488037" y="814788"/>
                  </a:cubicBezTo>
                  <a:cubicBezTo>
                    <a:pt x="4488037" y="814788"/>
                    <a:pt x="4424315" y="800567"/>
                    <a:pt x="4315397" y="780565"/>
                  </a:cubicBezTo>
                  <a:cubicBezTo>
                    <a:pt x="4271420" y="772440"/>
                    <a:pt x="4228919" y="801701"/>
                    <a:pt x="4220785" y="845754"/>
                  </a:cubicBezTo>
                  <a:cubicBezTo>
                    <a:pt x="4212660" y="889969"/>
                    <a:pt x="4241835" y="932317"/>
                    <a:pt x="4285974" y="940442"/>
                  </a:cubicBezTo>
                  <a:cubicBezTo>
                    <a:pt x="4327513" y="948081"/>
                    <a:pt x="4362298" y="954825"/>
                    <a:pt x="4389120" y="960197"/>
                  </a:cubicBezTo>
                  <a:lnTo>
                    <a:pt x="4389120" y="4362413"/>
                  </a:lnTo>
                  <a:cubicBezTo>
                    <a:pt x="4204935" y="4314131"/>
                    <a:pt x="3795941" y="4226596"/>
                    <a:pt x="3251197" y="4226596"/>
                  </a:cubicBezTo>
                  <a:cubicBezTo>
                    <a:pt x="2897057" y="4226596"/>
                    <a:pt x="2549185" y="4342906"/>
                    <a:pt x="2441563" y="4382330"/>
                  </a:cubicBezTo>
                  <a:cubicBezTo>
                    <a:pt x="2345893" y="4340067"/>
                    <a:pt x="2056705" y="4226596"/>
                    <a:pt x="1706871" y="4226596"/>
                  </a:cubicBezTo>
                  <a:cubicBezTo>
                    <a:pt x="1147010" y="4226596"/>
                    <a:pt x="685829" y="4318931"/>
                    <a:pt x="487670" y="4365832"/>
                  </a:cubicBezTo>
                  <a:lnTo>
                    <a:pt x="487670" y="957025"/>
                  </a:lnTo>
                  <a:cubicBezTo>
                    <a:pt x="649986" y="917115"/>
                    <a:pt x="1129379" y="812836"/>
                    <a:pt x="1706871" y="812836"/>
                  </a:cubicBezTo>
                  <a:cubicBezTo>
                    <a:pt x="2003222" y="812836"/>
                    <a:pt x="2257377" y="905085"/>
                    <a:pt x="2357114" y="946786"/>
                  </a:cubicBezTo>
                  <a:lnTo>
                    <a:pt x="2357114" y="4145319"/>
                  </a:lnTo>
                  <a:cubicBezTo>
                    <a:pt x="2357114" y="4174580"/>
                    <a:pt x="2372878" y="4201650"/>
                    <a:pt x="2398319" y="4216032"/>
                  </a:cubicBezTo>
                  <a:cubicBezTo>
                    <a:pt x="2423760" y="4230501"/>
                    <a:pt x="2455136" y="4230091"/>
                    <a:pt x="2480253" y="4214975"/>
                  </a:cubicBezTo>
                  <a:cubicBezTo>
                    <a:pt x="2488302" y="4210184"/>
                    <a:pt x="3293621" y="3729162"/>
                    <a:pt x="4008396" y="3490932"/>
                  </a:cubicBezTo>
                  <a:cubicBezTo>
                    <a:pt x="4041639" y="3479798"/>
                    <a:pt x="4063994" y="3448832"/>
                    <a:pt x="4063994" y="3413799"/>
                  </a:cubicBezTo>
                  <a:lnTo>
                    <a:pt x="4063994" y="81316"/>
                  </a:lnTo>
                  <a:cubicBezTo>
                    <a:pt x="4063994" y="54655"/>
                    <a:pt x="4050906" y="29700"/>
                    <a:pt x="4028961" y="14507"/>
                  </a:cubicBezTo>
                  <a:cubicBezTo>
                    <a:pt x="4007177" y="-695"/>
                    <a:pt x="3979221" y="-4190"/>
                    <a:pt x="3954104" y="5163"/>
                  </a:cubicBezTo>
                  <a:cubicBezTo>
                    <a:pt x="3303784" y="249079"/>
                    <a:pt x="2645750" y="658569"/>
                    <a:pt x="2639159" y="662636"/>
                  </a:cubicBezTo>
                  <a:cubicBezTo>
                    <a:pt x="2601116" y="686448"/>
                    <a:pt x="2589495" y="736597"/>
                    <a:pt x="2613308" y="774640"/>
                  </a:cubicBezTo>
                  <a:cubicBezTo>
                    <a:pt x="2637044" y="812683"/>
                    <a:pt x="2687193" y="824304"/>
                    <a:pt x="2725312" y="800491"/>
                  </a:cubicBezTo>
                  <a:cubicBezTo>
                    <a:pt x="2731322" y="796672"/>
                    <a:pt x="3303784" y="440503"/>
                    <a:pt x="3901431" y="200159"/>
                  </a:cubicBezTo>
                  <a:lnTo>
                    <a:pt x="3901431" y="3355611"/>
                  </a:lnTo>
                  <a:cubicBezTo>
                    <a:pt x="3346609" y="3548406"/>
                    <a:pt x="2767327" y="3863207"/>
                    <a:pt x="2519667" y="4004139"/>
                  </a:cubicBezTo>
                  <a:lnTo>
                    <a:pt x="2519667" y="894122"/>
                  </a:lnTo>
                  <a:cubicBezTo>
                    <a:pt x="2519667" y="863318"/>
                    <a:pt x="2502275" y="835191"/>
                    <a:pt x="2474719" y="821380"/>
                  </a:cubicBezTo>
                  <a:cubicBezTo>
                    <a:pt x="2460736" y="814474"/>
                    <a:pt x="2127657" y="650282"/>
                    <a:pt x="1706871" y="650282"/>
                  </a:cubicBezTo>
                  <a:cubicBezTo>
                    <a:pt x="972426" y="650282"/>
                    <a:pt x="407775" y="809188"/>
                    <a:pt x="384038" y="816007"/>
                  </a:cubicBezTo>
                  <a:cubicBezTo>
                    <a:pt x="349167" y="825923"/>
                    <a:pt x="325107" y="857870"/>
                    <a:pt x="325107" y="894122"/>
                  </a:cubicBezTo>
                  <a:lnTo>
                    <a:pt x="325107" y="4470445"/>
                  </a:lnTo>
                  <a:cubicBezTo>
                    <a:pt x="325107" y="4495887"/>
                    <a:pt x="337137" y="4519947"/>
                    <a:pt x="357378" y="4535311"/>
                  </a:cubicBezTo>
                  <a:cubicBezTo>
                    <a:pt x="371685" y="4546121"/>
                    <a:pt x="388915" y="4551732"/>
                    <a:pt x="406394" y="4551732"/>
                  </a:cubicBezTo>
                  <a:cubicBezTo>
                    <a:pt x="413871" y="4551732"/>
                    <a:pt x="421348" y="4550674"/>
                    <a:pt x="428663" y="4548560"/>
                  </a:cubicBezTo>
                  <a:cubicBezTo>
                    <a:pt x="434273" y="4547017"/>
                    <a:pt x="996325" y="4389168"/>
                    <a:pt x="1706871" y="4389168"/>
                  </a:cubicBezTo>
                  <a:cubicBezTo>
                    <a:pt x="2004032" y="4389168"/>
                    <a:pt x="2257949" y="4481666"/>
                    <a:pt x="2357114" y="4523195"/>
                  </a:cubicBezTo>
                  <a:lnTo>
                    <a:pt x="2357114" y="4714285"/>
                  </a:lnTo>
                  <a:lnTo>
                    <a:pt x="406394" y="4714285"/>
                  </a:lnTo>
                  <a:cubicBezTo>
                    <a:pt x="271958" y="4714285"/>
                    <a:pt x="162554" y="4604881"/>
                    <a:pt x="162554" y="4470445"/>
                  </a:cubicBezTo>
                  <a:lnTo>
                    <a:pt x="162554" y="1300525"/>
                  </a:lnTo>
                  <a:cubicBezTo>
                    <a:pt x="162554" y="1255662"/>
                    <a:pt x="126140" y="1219248"/>
                    <a:pt x="81277" y="1219248"/>
                  </a:cubicBezTo>
                  <a:cubicBezTo>
                    <a:pt x="36414" y="1219248"/>
                    <a:pt x="0" y="1255662"/>
                    <a:pt x="0" y="1300525"/>
                  </a:cubicBezTo>
                  <a:lnTo>
                    <a:pt x="0" y="4470445"/>
                  </a:lnTo>
                  <a:cubicBezTo>
                    <a:pt x="0" y="4694531"/>
                    <a:pt x="182309" y="4876849"/>
                    <a:pt x="406403" y="4876849"/>
                  </a:cubicBezTo>
                  <a:lnTo>
                    <a:pt x="4470407" y="4876849"/>
                  </a:lnTo>
                  <a:cubicBezTo>
                    <a:pt x="4694492" y="4876849"/>
                    <a:pt x="4876810" y="4694540"/>
                    <a:pt x="4876810" y="4470445"/>
                  </a:cubicBezTo>
                  <a:lnTo>
                    <a:pt x="4876810" y="1300525"/>
                  </a:lnTo>
                  <a:cubicBezTo>
                    <a:pt x="4876800" y="1255653"/>
                    <a:pt x="4840472" y="1219239"/>
                    <a:pt x="4795523" y="121923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CE5607-633F-11E6-4716-6A6E999438B8}"/>
                </a:ext>
              </a:extLst>
            </p:cNvPr>
            <p:cNvSpPr/>
            <p:nvPr/>
          </p:nvSpPr>
          <p:spPr>
            <a:xfrm>
              <a:off x="6421087" y="2372356"/>
              <a:ext cx="894134" cy="487715"/>
            </a:xfrm>
            <a:custGeom>
              <a:avLst/>
              <a:gdLst>
                <a:gd name="connsiteX0" fmla="*/ 8831 w 894134"/>
                <a:gd name="connsiteY0" fmla="*/ 443338 h 487715"/>
                <a:gd name="connsiteX1" fmla="*/ 81411 w 894134"/>
                <a:gd name="connsiteY1" fmla="*/ 487715 h 487715"/>
                <a:gd name="connsiteX2" fmla="*/ 118235 w 894134"/>
                <a:gd name="connsiteY2" fmla="*/ 478857 h 487715"/>
                <a:gd name="connsiteX3" fmla="*/ 837401 w 894134"/>
                <a:gd name="connsiteY3" fmla="*/ 158855 h 487715"/>
                <a:gd name="connsiteX4" fmla="*/ 890313 w 894134"/>
                <a:gd name="connsiteY4" fmla="*/ 56852 h 487715"/>
                <a:gd name="connsiteX5" fmla="*/ 788309 w 894134"/>
                <a:gd name="connsiteY5" fmla="*/ 3779 h 487715"/>
                <a:gd name="connsiteX6" fmla="*/ 44435 w 894134"/>
                <a:gd name="connsiteY6" fmla="*/ 334020 h 487715"/>
                <a:gd name="connsiteX7" fmla="*/ 8831 w 894134"/>
                <a:gd name="connsiteY7" fmla="*/ 443338 h 48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34" h="487715">
                  <a:moveTo>
                    <a:pt x="8831" y="443338"/>
                  </a:moveTo>
                  <a:cubicBezTo>
                    <a:pt x="23213" y="471466"/>
                    <a:pt x="51827" y="487715"/>
                    <a:pt x="81411" y="487715"/>
                  </a:cubicBezTo>
                  <a:cubicBezTo>
                    <a:pt x="93765" y="487715"/>
                    <a:pt x="106443" y="484867"/>
                    <a:pt x="118235" y="478857"/>
                  </a:cubicBezTo>
                  <a:cubicBezTo>
                    <a:pt x="123026" y="476419"/>
                    <a:pt x="601448" y="233388"/>
                    <a:pt x="837401" y="158855"/>
                  </a:cubicBezTo>
                  <a:cubicBezTo>
                    <a:pt x="880159" y="145282"/>
                    <a:pt x="903886" y="99600"/>
                    <a:pt x="890313" y="56852"/>
                  </a:cubicBezTo>
                  <a:cubicBezTo>
                    <a:pt x="876815" y="14094"/>
                    <a:pt x="831467" y="-9718"/>
                    <a:pt x="788309" y="3779"/>
                  </a:cubicBezTo>
                  <a:cubicBezTo>
                    <a:pt x="539754" y="82379"/>
                    <a:pt x="64590" y="323781"/>
                    <a:pt x="44435" y="334020"/>
                  </a:cubicBezTo>
                  <a:cubicBezTo>
                    <a:pt x="4440" y="354337"/>
                    <a:pt x="-11486" y="403276"/>
                    <a:pt x="8831" y="443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6F3280-0028-5348-60FE-EF78753DA47D}"/>
                </a:ext>
              </a:extLst>
            </p:cNvPr>
            <p:cNvSpPr/>
            <p:nvPr/>
          </p:nvSpPr>
          <p:spPr>
            <a:xfrm>
              <a:off x="6421087" y="3347716"/>
              <a:ext cx="894134" cy="487715"/>
            </a:xfrm>
            <a:custGeom>
              <a:avLst/>
              <a:gdLst>
                <a:gd name="connsiteX0" fmla="*/ 8831 w 894134"/>
                <a:gd name="connsiteY0" fmla="*/ 443338 h 487715"/>
                <a:gd name="connsiteX1" fmla="*/ 81411 w 894134"/>
                <a:gd name="connsiteY1" fmla="*/ 487715 h 487715"/>
                <a:gd name="connsiteX2" fmla="*/ 118235 w 894134"/>
                <a:gd name="connsiteY2" fmla="*/ 478857 h 487715"/>
                <a:gd name="connsiteX3" fmla="*/ 837401 w 894134"/>
                <a:gd name="connsiteY3" fmla="*/ 158855 h 487715"/>
                <a:gd name="connsiteX4" fmla="*/ 890313 w 894134"/>
                <a:gd name="connsiteY4" fmla="*/ 56852 h 487715"/>
                <a:gd name="connsiteX5" fmla="*/ 788309 w 894134"/>
                <a:gd name="connsiteY5" fmla="*/ 3779 h 487715"/>
                <a:gd name="connsiteX6" fmla="*/ 44435 w 894134"/>
                <a:gd name="connsiteY6" fmla="*/ 334020 h 487715"/>
                <a:gd name="connsiteX7" fmla="*/ 8831 w 894134"/>
                <a:gd name="connsiteY7" fmla="*/ 443338 h 48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34" h="487715">
                  <a:moveTo>
                    <a:pt x="8831" y="443338"/>
                  </a:moveTo>
                  <a:cubicBezTo>
                    <a:pt x="23213" y="471466"/>
                    <a:pt x="51827" y="487715"/>
                    <a:pt x="81411" y="487715"/>
                  </a:cubicBezTo>
                  <a:cubicBezTo>
                    <a:pt x="93765" y="487715"/>
                    <a:pt x="106443" y="484867"/>
                    <a:pt x="118235" y="478857"/>
                  </a:cubicBezTo>
                  <a:cubicBezTo>
                    <a:pt x="123026" y="476419"/>
                    <a:pt x="601448" y="233388"/>
                    <a:pt x="837401" y="158855"/>
                  </a:cubicBezTo>
                  <a:cubicBezTo>
                    <a:pt x="880159" y="145282"/>
                    <a:pt x="903886" y="99600"/>
                    <a:pt x="890313" y="56852"/>
                  </a:cubicBezTo>
                  <a:cubicBezTo>
                    <a:pt x="876815" y="14094"/>
                    <a:pt x="831467" y="-9718"/>
                    <a:pt x="788309" y="3779"/>
                  </a:cubicBezTo>
                  <a:cubicBezTo>
                    <a:pt x="539754" y="82379"/>
                    <a:pt x="64590" y="323781"/>
                    <a:pt x="44435" y="334020"/>
                  </a:cubicBezTo>
                  <a:cubicBezTo>
                    <a:pt x="4440" y="354337"/>
                    <a:pt x="-11486" y="403276"/>
                    <a:pt x="8831" y="443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E12A8F9-A58D-40BB-E7D1-4FFD6EF37AF0}"/>
                </a:ext>
              </a:extLst>
            </p:cNvPr>
            <p:cNvSpPr/>
            <p:nvPr/>
          </p:nvSpPr>
          <p:spPr>
            <a:xfrm>
              <a:off x="4470399" y="2454063"/>
              <a:ext cx="1219277" cy="243454"/>
            </a:xfrm>
            <a:custGeom>
              <a:avLst/>
              <a:gdLst>
                <a:gd name="connsiteX0" fmla="*/ 1156476 w 1219277"/>
                <a:gd name="connsiteY0" fmla="*/ 44972 h 243454"/>
                <a:gd name="connsiteX1" fmla="*/ 60253 w 1219277"/>
                <a:gd name="connsiteY1" fmla="*/ 83663 h 243454"/>
                <a:gd name="connsiteX2" fmla="*/ 2788 w 1219277"/>
                <a:gd name="connsiteY2" fmla="*/ 183228 h 243454"/>
                <a:gd name="connsiteX3" fmla="*/ 81227 w 1219277"/>
                <a:gd name="connsiteY3" fmla="*/ 243454 h 243454"/>
                <a:gd name="connsiteX4" fmla="*/ 102363 w 1219277"/>
                <a:gd name="connsiteY4" fmla="*/ 240692 h 243454"/>
                <a:gd name="connsiteX5" fmla="*/ 1119423 w 1219277"/>
                <a:gd name="connsiteY5" fmla="*/ 203221 h 243454"/>
                <a:gd name="connsiteX6" fmla="*/ 1217121 w 1219277"/>
                <a:gd name="connsiteY6" fmla="*/ 142585 h 243454"/>
                <a:gd name="connsiteX7" fmla="*/ 1156476 w 1219277"/>
                <a:gd name="connsiteY7" fmla="*/ 44972 h 24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77" h="243454">
                  <a:moveTo>
                    <a:pt x="1156476" y="44972"/>
                  </a:moveTo>
                  <a:cubicBezTo>
                    <a:pt x="654575" y="-72804"/>
                    <a:pt x="84227" y="77243"/>
                    <a:pt x="60253" y="83663"/>
                  </a:cubicBezTo>
                  <a:cubicBezTo>
                    <a:pt x="16933" y="95283"/>
                    <a:pt x="-8832" y="139822"/>
                    <a:pt x="2788" y="183228"/>
                  </a:cubicBezTo>
                  <a:cubicBezTo>
                    <a:pt x="12542" y="219556"/>
                    <a:pt x="45375" y="243454"/>
                    <a:pt x="81227" y="243454"/>
                  </a:cubicBezTo>
                  <a:cubicBezTo>
                    <a:pt x="88218" y="243454"/>
                    <a:pt x="95286" y="242559"/>
                    <a:pt x="102363" y="240692"/>
                  </a:cubicBezTo>
                  <a:cubicBezTo>
                    <a:pt x="107811" y="239149"/>
                    <a:pt x="656937" y="94712"/>
                    <a:pt x="1119423" y="203221"/>
                  </a:cubicBezTo>
                  <a:cubicBezTo>
                    <a:pt x="1162905" y="213384"/>
                    <a:pt x="1206882" y="186314"/>
                    <a:pt x="1217121" y="142585"/>
                  </a:cubicBezTo>
                  <a:cubicBezTo>
                    <a:pt x="1227351" y="98941"/>
                    <a:pt x="1200205" y="55212"/>
                    <a:pt x="1156476" y="4497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0F0ADC9-19E9-AD3A-605D-7A990F9B2606}"/>
                </a:ext>
              </a:extLst>
            </p:cNvPr>
            <p:cNvSpPr/>
            <p:nvPr/>
          </p:nvSpPr>
          <p:spPr>
            <a:xfrm>
              <a:off x="4470399" y="2941781"/>
              <a:ext cx="1219277" cy="243417"/>
            </a:xfrm>
            <a:custGeom>
              <a:avLst/>
              <a:gdLst>
                <a:gd name="connsiteX0" fmla="*/ 1156476 w 1219277"/>
                <a:gd name="connsiteY0" fmla="*/ 44935 h 243417"/>
                <a:gd name="connsiteX1" fmla="*/ 60253 w 1219277"/>
                <a:gd name="connsiteY1" fmla="*/ 83626 h 243417"/>
                <a:gd name="connsiteX2" fmla="*/ 2788 w 1219277"/>
                <a:gd name="connsiteY2" fmla="*/ 183190 h 243417"/>
                <a:gd name="connsiteX3" fmla="*/ 81227 w 1219277"/>
                <a:gd name="connsiteY3" fmla="*/ 243417 h 243417"/>
                <a:gd name="connsiteX4" fmla="*/ 102363 w 1219277"/>
                <a:gd name="connsiteY4" fmla="*/ 240655 h 243417"/>
                <a:gd name="connsiteX5" fmla="*/ 1119423 w 1219277"/>
                <a:gd name="connsiteY5" fmla="*/ 203183 h 243417"/>
                <a:gd name="connsiteX6" fmla="*/ 1217121 w 1219277"/>
                <a:gd name="connsiteY6" fmla="*/ 142547 h 243417"/>
                <a:gd name="connsiteX7" fmla="*/ 1156476 w 1219277"/>
                <a:gd name="connsiteY7" fmla="*/ 44935 h 24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77" h="243417">
                  <a:moveTo>
                    <a:pt x="1156476" y="44935"/>
                  </a:moveTo>
                  <a:cubicBezTo>
                    <a:pt x="654575" y="-72756"/>
                    <a:pt x="84227" y="77206"/>
                    <a:pt x="60253" y="83626"/>
                  </a:cubicBezTo>
                  <a:cubicBezTo>
                    <a:pt x="16933" y="95246"/>
                    <a:pt x="-8832" y="139794"/>
                    <a:pt x="2788" y="183190"/>
                  </a:cubicBezTo>
                  <a:cubicBezTo>
                    <a:pt x="12542" y="219519"/>
                    <a:pt x="45375" y="243417"/>
                    <a:pt x="81227" y="243417"/>
                  </a:cubicBezTo>
                  <a:cubicBezTo>
                    <a:pt x="88218" y="243417"/>
                    <a:pt x="95286" y="242522"/>
                    <a:pt x="102363" y="240655"/>
                  </a:cubicBezTo>
                  <a:cubicBezTo>
                    <a:pt x="107811" y="239112"/>
                    <a:pt x="656937" y="94675"/>
                    <a:pt x="1119423" y="203183"/>
                  </a:cubicBezTo>
                  <a:cubicBezTo>
                    <a:pt x="1162905" y="213347"/>
                    <a:pt x="1206882" y="186277"/>
                    <a:pt x="1217121" y="142547"/>
                  </a:cubicBezTo>
                  <a:cubicBezTo>
                    <a:pt x="1227351" y="98904"/>
                    <a:pt x="1200205" y="55174"/>
                    <a:pt x="1156476" y="449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6FE02B3-0516-8824-9165-5DAC1B17BE79}"/>
                </a:ext>
              </a:extLst>
            </p:cNvPr>
            <p:cNvSpPr/>
            <p:nvPr/>
          </p:nvSpPr>
          <p:spPr>
            <a:xfrm>
              <a:off x="6421087" y="3835397"/>
              <a:ext cx="894134" cy="487714"/>
            </a:xfrm>
            <a:custGeom>
              <a:avLst/>
              <a:gdLst>
                <a:gd name="connsiteX0" fmla="*/ 8831 w 894134"/>
                <a:gd name="connsiteY0" fmla="*/ 443338 h 487714"/>
                <a:gd name="connsiteX1" fmla="*/ 81411 w 894134"/>
                <a:gd name="connsiteY1" fmla="*/ 487714 h 487714"/>
                <a:gd name="connsiteX2" fmla="*/ 118235 w 894134"/>
                <a:gd name="connsiteY2" fmla="*/ 478856 h 487714"/>
                <a:gd name="connsiteX3" fmla="*/ 837401 w 894134"/>
                <a:gd name="connsiteY3" fmla="*/ 158854 h 487714"/>
                <a:gd name="connsiteX4" fmla="*/ 890313 w 894134"/>
                <a:gd name="connsiteY4" fmla="*/ 56851 h 487714"/>
                <a:gd name="connsiteX5" fmla="*/ 788309 w 894134"/>
                <a:gd name="connsiteY5" fmla="*/ 3778 h 487714"/>
                <a:gd name="connsiteX6" fmla="*/ 44435 w 894134"/>
                <a:gd name="connsiteY6" fmla="*/ 334019 h 487714"/>
                <a:gd name="connsiteX7" fmla="*/ 8831 w 894134"/>
                <a:gd name="connsiteY7" fmla="*/ 443338 h 48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134" h="487714">
                  <a:moveTo>
                    <a:pt x="8831" y="443338"/>
                  </a:moveTo>
                  <a:cubicBezTo>
                    <a:pt x="23213" y="471465"/>
                    <a:pt x="51827" y="487714"/>
                    <a:pt x="81411" y="487714"/>
                  </a:cubicBezTo>
                  <a:cubicBezTo>
                    <a:pt x="93765" y="487714"/>
                    <a:pt x="106443" y="484867"/>
                    <a:pt x="118235" y="478856"/>
                  </a:cubicBezTo>
                  <a:cubicBezTo>
                    <a:pt x="123026" y="476418"/>
                    <a:pt x="601448" y="233388"/>
                    <a:pt x="837401" y="158854"/>
                  </a:cubicBezTo>
                  <a:cubicBezTo>
                    <a:pt x="880159" y="145281"/>
                    <a:pt x="903886" y="99599"/>
                    <a:pt x="890313" y="56851"/>
                  </a:cubicBezTo>
                  <a:cubicBezTo>
                    <a:pt x="876815" y="14103"/>
                    <a:pt x="831467" y="-9719"/>
                    <a:pt x="788309" y="3778"/>
                  </a:cubicBezTo>
                  <a:cubicBezTo>
                    <a:pt x="539754" y="82378"/>
                    <a:pt x="64590" y="323780"/>
                    <a:pt x="44435" y="334019"/>
                  </a:cubicBezTo>
                  <a:cubicBezTo>
                    <a:pt x="4440" y="354336"/>
                    <a:pt x="-11486" y="403275"/>
                    <a:pt x="8831" y="4433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216703-8825-827E-074A-7AB18A3A33CE}"/>
                </a:ext>
              </a:extLst>
            </p:cNvPr>
            <p:cNvSpPr/>
            <p:nvPr/>
          </p:nvSpPr>
          <p:spPr>
            <a:xfrm>
              <a:off x="4470399" y="3429446"/>
              <a:ext cx="1219277" cy="243517"/>
            </a:xfrm>
            <a:custGeom>
              <a:avLst/>
              <a:gdLst>
                <a:gd name="connsiteX0" fmla="*/ 1156476 w 1219277"/>
                <a:gd name="connsiteY0" fmla="*/ 44950 h 243517"/>
                <a:gd name="connsiteX1" fmla="*/ 60253 w 1219277"/>
                <a:gd name="connsiteY1" fmla="*/ 83640 h 243517"/>
                <a:gd name="connsiteX2" fmla="*/ 2788 w 1219277"/>
                <a:gd name="connsiteY2" fmla="*/ 183205 h 243517"/>
                <a:gd name="connsiteX3" fmla="*/ 81227 w 1219277"/>
                <a:gd name="connsiteY3" fmla="*/ 243517 h 243517"/>
                <a:gd name="connsiteX4" fmla="*/ 102363 w 1219277"/>
                <a:gd name="connsiteY4" fmla="*/ 240669 h 243517"/>
                <a:gd name="connsiteX5" fmla="*/ 1119423 w 1219277"/>
                <a:gd name="connsiteY5" fmla="*/ 203198 h 243517"/>
                <a:gd name="connsiteX6" fmla="*/ 1217121 w 1219277"/>
                <a:gd name="connsiteY6" fmla="*/ 142562 h 243517"/>
                <a:gd name="connsiteX7" fmla="*/ 1156476 w 1219277"/>
                <a:gd name="connsiteY7" fmla="*/ 44950 h 24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77" h="243517">
                  <a:moveTo>
                    <a:pt x="1156476" y="44950"/>
                  </a:moveTo>
                  <a:cubicBezTo>
                    <a:pt x="654575" y="-72741"/>
                    <a:pt x="84227" y="77134"/>
                    <a:pt x="60253" y="83640"/>
                  </a:cubicBezTo>
                  <a:cubicBezTo>
                    <a:pt x="16933" y="95261"/>
                    <a:pt x="-8832" y="139809"/>
                    <a:pt x="2788" y="183205"/>
                  </a:cubicBezTo>
                  <a:cubicBezTo>
                    <a:pt x="12542" y="219533"/>
                    <a:pt x="45375" y="243517"/>
                    <a:pt x="81227" y="243517"/>
                  </a:cubicBezTo>
                  <a:cubicBezTo>
                    <a:pt x="88218" y="243517"/>
                    <a:pt x="95286" y="242546"/>
                    <a:pt x="102363" y="240669"/>
                  </a:cubicBezTo>
                  <a:cubicBezTo>
                    <a:pt x="107811" y="239126"/>
                    <a:pt x="656937" y="94689"/>
                    <a:pt x="1119423" y="203198"/>
                  </a:cubicBezTo>
                  <a:cubicBezTo>
                    <a:pt x="1162905" y="213361"/>
                    <a:pt x="1206882" y="186291"/>
                    <a:pt x="1217121" y="142562"/>
                  </a:cubicBezTo>
                  <a:cubicBezTo>
                    <a:pt x="1227351" y="98918"/>
                    <a:pt x="1200205" y="55189"/>
                    <a:pt x="1156476" y="4495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9CEFD79-C9B8-DA1B-AF04-D818C3FFD959}"/>
                </a:ext>
              </a:extLst>
            </p:cNvPr>
            <p:cNvSpPr/>
            <p:nvPr/>
          </p:nvSpPr>
          <p:spPr>
            <a:xfrm>
              <a:off x="4470399" y="4404783"/>
              <a:ext cx="1219277" cy="243540"/>
            </a:xfrm>
            <a:custGeom>
              <a:avLst/>
              <a:gdLst>
                <a:gd name="connsiteX0" fmla="*/ 1156476 w 1219277"/>
                <a:gd name="connsiteY0" fmla="*/ 44972 h 243540"/>
                <a:gd name="connsiteX1" fmla="*/ 60253 w 1219277"/>
                <a:gd name="connsiteY1" fmla="*/ 83663 h 243540"/>
                <a:gd name="connsiteX2" fmla="*/ 2788 w 1219277"/>
                <a:gd name="connsiteY2" fmla="*/ 183228 h 243540"/>
                <a:gd name="connsiteX3" fmla="*/ 81227 w 1219277"/>
                <a:gd name="connsiteY3" fmla="*/ 243540 h 243540"/>
                <a:gd name="connsiteX4" fmla="*/ 102363 w 1219277"/>
                <a:gd name="connsiteY4" fmla="*/ 240692 h 243540"/>
                <a:gd name="connsiteX5" fmla="*/ 1119423 w 1219277"/>
                <a:gd name="connsiteY5" fmla="*/ 203221 h 243540"/>
                <a:gd name="connsiteX6" fmla="*/ 1217121 w 1219277"/>
                <a:gd name="connsiteY6" fmla="*/ 142585 h 243540"/>
                <a:gd name="connsiteX7" fmla="*/ 1156476 w 1219277"/>
                <a:gd name="connsiteY7" fmla="*/ 44972 h 2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77" h="243540">
                  <a:moveTo>
                    <a:pt x="1156476" y="44972"/>
                  </a:moveTo>
                  <a:cubicBezTo>
                    <a:pt x="654575" y="-72804"/>
                    <a:pt x="84227" y="77243"/>
                    <a:pt x="60253" y="83663"/>
                  </a:cubicBezTo>
                  <a:cubicBezTo>
                    <a:pt x="16933" y="95284"/>
                    <a:pt x="-8832" y="139832"/>
                    <a:pt x="2788" y="183228"/>
                  </a:cubicBezTo>
                  <a:cubicBezTo>
                    <a:pt x="12542" y="219556"/>
                    <a:pt x="45375" y="243540"/>
                    <a:pt x="81227" y="243540"/>
                  </a:cubicBezTo>
                  <a:cubicBezTo>
                    <a:pt x="88218" y="243540"/>
                    <a:pt x="95286" y="242569"/>
                    <a:pt x="102363" y="240692"/>
                  </a:cubicBezTo>
                  <a:cubicBezTo>
                    <a:pt x="107811" y="239149"/>
                    <a:pt x="656937" y="94712"/>
                    <a:pt x="1119423" y="203221"/>
                  </a:cubicBezTo>
                  <a:cubicBezTo>
                    <a:pt x="1162905" y="213298"/>
                    <a:pt x="1206882" y="186314"/>
                    <a:pt x="1217121" y="142585"/>
                  </a:cubicBezTo>
                  <a:cubicBezTo>
                    <a:pt x="1227351" y="98941"/>
                    <a:pt x="1200205" y="55212"/>
                    <a:pt x="1156476" y="4497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636022-FBBC-7A17-E418-97D3B88C9050}"/>
                </a:ext>
              </a:extLst>
            </p:cNvPr>
            <p:cNvSpPr/>
            <p:nvPr/>
          </p:nvSpPr>
          <p:spPr>
            <a:xfrm>
              <a:off x="4470399" y="3917089"/>
              <a:ext cx="1219277" cy="243554"/>
            </a:xfrm>
            <a:custGeom>
              <a:avLst/>
              <a:gdLst>
                <a:gd name="connsiteX0" fmla="*/ 1156476 w 1219277"/>
                <a:gd name="connsiteY0" fmla="*/ 44987 h 243554"/>
                <a:gd name="connsiteX1" fmla="*/ 60253 w 1219277"/>
                <a:gd name="connsiteY1" fmla="*/ 83678 h 243554"/>
                <a:gd name="connsiteX2" fmla="*/ 2788 w 1219277"/>
                <a:gd name="connsiteY2" fmla="*/ 183242 h 243554"/>
                <a:gd name="connsiteX3" fmla="*/ 81227 w 1219277"/>
                <a:gd name="connsiteY3" fmla="*/ 243554 h 243554"/>
                <a:gd name="connsiteX4" fmla="*/ 102363 w 1219277"/>
                <a:gd name="connsiteY4" fmla="*/ 240707 h 243554"/>
                <a:gd name="connsiteX5" fmla="*/ 1119423 w 1219277"/>
                <a:gd name="connsiteY5" fmla="*/ 203235 h 243554"/>
                <a:gd name="connsiteX6" fmla="*/ 1217121 w 1219277"/>
                <a:gd name="connsiteY6" fmla="*/ 142599 h 243554"/>
                <a:gd name="connsiteX7" fmla="*/ 1156476 w 1219277"/>
                <a:gd name="connsiteY7" fmla="*/ 44987 h 243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77" h="243554">
                  <a:moveTo>
                    <a:pt x="1156476" y="44987"/>
                  </a:moveTo>
                  <a:cubicBezTo>
                    <a:pt x="654575" y="-72790"/>
                    <a:pt x="84227" y="77172"/>
                    <a:pt x="60253" y="83678"/>
                  </a:cubicBezTo>
                  <a:cubicBezTo>
                    <a:pt x="16933" y="95298"/>
                    <a:pt x="-8832" y="139846"/>
                    <a:pt x="2788" y="183242"/>
                  </a:cubicBezTo>
                  <a:cubicBezTo>
                    <a:pt x="12542" y="219571"/>
                    <a:pt x="45375" y="243554"/>
                    <a:pt x="81227" y="243554"/>
                  </a:cubicBezTo>
                  <a:cubicBezTo>
                    <a:pt x="88218" y="243554"/>
                    <a:pt x="95286" y="242583"/>
                    <a:pt x="102363" y="240707"/>
                  </a:cubicBezTo>
                  <a:cubicBezTo>
                    <a:pt x="107811" y="239163"/>
                    <a:pt x="656937" y="94726"/>
                    <a:pt x="1119423" y="203235"/>
                  </a:cubicBezTo>
                  <a:cubicBezTo>
                    <a:pt x="1162905" y="213398"/>
                    <a:pt x="1206882" y="186328"/>
                    <a:pt x="1217121" y="142599"/>
                  </a:cubicBezTo>
                  <a:cubicBezTo>
                    <a:pt x="1227351" y="98955"/>
                    <a:pt x="1200205" y="55226"/>
                    <a:pt x="1156476" y="4498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49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>
            <a:extLst>
              <a:ext uri="{FF2B5EF4-FFF2-40B4-BE49-F238E27FC236}">
                <a16:creationId xmlns:a16="http://schemas.microsoft.com/office/drawing/2014/main" id="{07E816F1-869A-A7B2-62E6-6638C5CFD20B}"/>
              </a:ext>
            </a:extLst>
          </p:cNvPr>
          <p:cNvSpPr/>
          <p:nvPr/>
        </p:nvSpPr>
        <p:spPr>
          <a:xfrm>
            <a:off x="6266180" y="3142061"/>
            <a:ext cx="1282857" cy="1012888"/>
          </a:xfrm>
          <a:prstGeom prst="rect">
            <a:avLst/>
          </a:prstGeom>
          <a:solidFill>
            <a:srgbClr val="D91F41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8784E3-EF72-7548-D4E6-45122A50A508}"/>
              </a:ext>
            </a:extLst>
          </p:cNvPr>
          <p:cNvSpPr/>
          <p:nvPr/>
        </p:nvSpPr>
        <p:spPr>
          <a:xfrm>
            <a:off x="8919586" y="3126534"/>
            <a:ext cx="2440815" cy="1020492"/>
          </a:xfrm>
          <a:prstGeom prst="rect">
            <a:avLst/>
          </a:prstGeom>
          <a:solidFill>
            <a:srgbClr val="D91F41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Entreprises privées : une réglementation qui pousse à plus de transparence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2FB800-43F3-4AF4-89A5-0D60CE6FE61B}"/>
              </a:ext>
            </a:extLst>
          </p:cNvPr>
          <p:cNvSpPr/>
          <p:nvPr/>
        </p:nvSpPr>
        <p:spPr>
          <a:xfrm>
            <a:off x="654987" y="1206316"/>
            <a:ext cx="10799960" cy="146640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5C5D4E-B141-38DE-693D-A71FF4B1FADD}"/>
              </a:ext>
            </a:extLst>
          </p:cNvPr>
          <p:cNvSpPr txBox="1"/>
          <p:nvPr/>
        </p:nvSpPr>
        <p:spPr>
          <a:xfrm>
            <a:off x="1069313" y="1436335"/>
            <a:ext cx="38902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D91F41"/>
                </a:solidFill>
                <a:latin typeface="Ubuntu Medium" panose="020B0604030602030204" pitchFamily="34" charset="0"/>
              </a:rPr>
              <a:t>Une évolution  progressive 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du paysage réglementaire français vers plus de transparence. Les entreprises doivent de plus en plus rendre compte de leurs impacts.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6894A6-1A87-97C1-5C30-E9DBE8605B82}"/>
              </a:ext>
            </a:extLst>
          </p:cNvPr>
          <p:cNvSpPr txBox="1"/>
          <p:nvPr/>
        </p:nvSpPr>
        <p:spPr>
          <a:xfrm>
            <a:off x="5134514" y="1436336"/>
            <a:ext cx="62770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dirty="0">
                <a:solidFill>
                  <a:srgbClr val="D91F41"/>
                </a:solidFill>
                <a:latin typeface="Ubuntu Medium" panose="020B0604030602030204" pitchFamily="34" charset="0"/>
              </a:rPr>
              <a:t>Déclaration de Performance Extra-Financière et loi PACTE marquent un tournant :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 il ne s’agit plus d’être transparent mais d’expliquer, de justifier son fonctionnement, ses impacts et sa raison d’être et notamment sa contribution sur les champs sociaux et environnementaux.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C8D675-046E-7E32-CC11-09C9C00D028E}"/>
              </a:ext>
            </a:extLst>
          </p:cNvPr>
          <p:cNvCxnSpPr>
            <a:cxnSpLocks/>
          </p:cNvCxnSpPr>
          <p:nvPr/>
        </p:nvCxnSpPr>
        <p:spPr>
          <a:xfrm>
            <a:off x="-160020" y="4165594"/>
            <a:ext cx="12352020" cy="0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69E6AB9-F1F3-62F5-80AA-3E3B3A621227}"/>
              </a:ext>
            </a:extLst>
          </p:cNvPr>
          <p:cNvGrpSpPr/>
          <p:nvPr/>
        </p:nvGrpSpPr>
        <p:grpSpPr>
          <a:xfrm>
            <a:off x="535849" y="3972165"/>
            <a:ext cx="386862" cy="386862"/>
            <a:chOff x="1190592" y="3250262"/>
            <a:chExt cx="357474" cy="3574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222AEB-E1AA-3716-308E-75B94FB6652D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6977A0B-90B3-F8A3-8EA5-DF728FFB8E71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EE0B3CF-F3F3-ED6D-EACF-2B6008DBA45F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578193-6D3F-13FD-4C0D-35D541EFD2AB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56" name="Rectangle 6">
            <a:extLst>
              <a:ext uri="{FF2B5EF4-FFF2-40B4-BE49-F238E27FC236}">
                <a16:creationId xmlns:a16="http://schemas.microsoft.com/office/drawing/2014/main" id="{6F9CBE1D-D129-3C6C-986E-99ED798D9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5" y="3104519"/>
            <a:ext cx="1409612" cy="8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dirty="0">
                <a:solidFill>
                  <a:srgbClr val="092462"/>
                </a:solidFill>
              </a:rPr>
              <a:t>Loi sur les Nouvelles Régulations Economiques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Loi NRE</a:t>
            </a:r>
            <a:br>
              <a:rPr lang="fr-FR" sz="1000" dirty="0">
                <a:solidFill>
                  <a:srgbClr val="092462"/>
                </a:solidFill>
              </a:rPr>
            </a:br>
            <a:r>
              <a:rPr lang="fr-FR" sz="700" dirty="0">
                <a:solidFill>
                  <a:srgbClr val="092462"/>
                </a:solidFill>
              </a:rPr>
              <a:t>(31/05/2001)</a:t>
            </a:r>
            <a:endParaRPr lang="fr-FR" sz="1000" dirty="0">
              <a:solidFill>
                <a:srgbClr val="092462"/>
              </a:solidFill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FA42C595-B161-9A50-C80B-833AD97C1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25" y="4708626"/>
            <a:ext cx="1153440" cy="109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Exige des entreprises </a:t>
            </a:r>
            <a:br>
              <a:rPr lang="fr-FR" sz="900" i="1" dirty="0">
                <a:solidFill>
                  <a:srgbClr val="092462"/>
                </a:solidFill>
              </a:rPr>
            </a:br>
            <a:r>
              <a:rPr lang="fr-FR" sz="900" i="1" dirty="0">
                <a:solidFill>
                  <a:srgbClr val="092462"/>
                </a:solidFill>
              </a:rPr>
              <a:t>de communiquer des informations environnementales et sociales dans leur rapport annuel.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AD4484-FACC-F739-39E0-4E5F1E8FD9EE}"/>
              </a:ext>
            </a:extLst>
          </p:cNvPr>
          <p:cNvGrpSpPr/>
          <p:nvPr/>
        </p:nvGrpSpPr>
        <p:grpSpPr>
          <a:xfrm>
            <a:off x="1854342" y="3972165"/>
            <a:ext cx="386862" cy="386862"/>
            <a:chOff x="1190592" y="3250262"/>
            <a:chExt cx="357474" cy="35747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FA05889-40E0-E8BE-0D1E-822EF9AC2FD4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CB9E74D-77A0-EBA5-8565-BCC3B5AF9B23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1AF29A6-DD8D-26C8-AEAB-9C587DFD62BE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FFDF549-AFB3-6394-B392-9ECCD73907DA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63" name="Rectangle 6">
            <a:extLst>
              <a:ext uri="{FF2B5EF4-FFF2-40B4-BE49-F238E27FC236}">
                <a16:creationId xmlns:a16="http://schemas.microsoft.com/office/drawing/2014/main" id="{96C3284F-6114-BF0E-3893-4BDB35498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717" y="3627890"/>
            <a:ext cx="1445295" cy="32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Loi Grenelle II</a:t>
            </a:r>
            <a:br>
              <a:rPr lang="fr-FR" sz="1000" dirty="0">
                <a:solidFill>
                  <a:srgbClr val="092462"/>
                </a:solidFill>
                <a:latin typeface="Ubuntu bold" panose="020B0804030602030204" pitchFamily="34" charset="0"/>
              </a:rPr>
            </a:br>
            <a:r>
              <a:rPr lang="fr-FR" sz="700" dirty="0">
                <a:solidFill>
                  <a:srgbClr val="092462"/>
                </a:solidFill>
              </a:rPr>
              <a:t>(12/07/2010)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3804C37F-A73C-46EC-E125-F1BD5FB68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718" y="4708626"/>
            <a:ext cx="1206776" cy="9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Nouvelles obligations en matière de communication financière, en particulier vérification obligatoire des informations sociales </a:t>
            </a:r>
            <a:br>
              <a:rPr lang="fr-FR" sz="900" i="1" dirty="0">
                <a:solidFill>
                  <a:srgbClr val="092462"/>
                </a:solidFill>
              </a:rPr>
            </a:br>
            <a:r>
              <a:rPr lang="fr-FR" sz="900" i="1" dirty="0">
                <a:solidFill>
                  <a:srgbClr val="092462"/>
                </a:solidFill>
              </a:rPr>
              <a:t>et environnementales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CBC5029-0733-907E-1A72-7F844439A645}"/>
              </a:ext>
            </a:extLst>
          </p:cNvPr>
          <p:cNvGrpSpPr/>
          <p:nvPr/>
        </p:nvGrpSpPr>
        <p:grpSpPr>
          <a:xfrm>
            <a:off x="3222488" y="3972165"/>
            <a:ext cx="386862" cy="386862"/>
            <a:chOff x="1190592" y="3250262"/>
            <a:chExt cx="357474" cy="35747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BCCADDDA-8E9C-678C-7222-A8A446BB9DE6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8C595CF-4427-7915-4C1F-7D08566AEE33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21316E4-6AB4-E60F-ABF9-27D3D66B7418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013B38F-EFB5-5EB1-DF9B-A5EBDBA9ECE7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78" name="Rectangle 6">
            <a:extLst>
              <a:ext uri="{FF2B5EF4-FFF2-40B4-BE49-F238E27FC236}">
                <a16:creationId xmlns:a16="http://schemas.microsoft.com/office/drawing/2014/main" id="{EA4C5025-1089-2C35-CE3B-D43C52E4C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864" y="3301514"/>
            <a:ext cx="1081266" cy="6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dirty="0">
                <a:solidFill>
                  <a:srgbClr val="092462"/>
                </a:solidFill>
              </a:rPr>
              <a:t>Base de données économiques </a:t>
            </a:r>
            <a:br>
              <a:rPr lang="fr-FR" sz="900" dirty="0">
                <a:solidFill>
                  <a:srgbClr val="092462"/>
                </a:solidFill>
              </a:rPr>
            </a:br>
            <a:r>
              <a:rPr lang="fr-FR" sz="900" dirty="0">
                <a:solidFill>
                  <a:srgbClr val="092462"/>
                </a:solidFill>
              </a:rPr>
              <a:t>et </a:t>
            </a:r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sociales</a:t>
            </a:r>
            <a:br>
              <a:rPr lang="fr-FR" sz="1000" dirty="0">
                <a:solidFill>
                  <a:srgbClr val="092462"/>
                </a:solidFill>
              </a:rPr>
            </a:br>
            <a:r>
              <a:rPr lang="fr-FR" sz="700" dirty="0">
                <a:solidFill>
                  <a:srgbClr val="092462"/>
                </a:solidFill>
              </a:rPr>
              <a:t>(27/12/2013)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01C0D279-69D4-9312-8EAF-BCF0BC436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864" y="4708626"/>
            <a:ext cx="1331122" cy="126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Obligation pour l’employeur de créer </a:t>
            </a:r>
            <a:br>
              <a:rPr lang="fr-FR" sz="900" i="1" dirty="0">
                <a:solidFill>
                  <a:srgbClr val="092462"/>
                </a:solidFill>
              </a:rPr>
            </a:br>
            <a:r>
              <a:rPr lang="fr-FR" sz="900" i="1" dirty="0">
                <a:solidFill>
                  <a:srgbClr val="092462"/>
                </a:solidFill>
              </a:rPr>
              <a:t>une base de données économiques et sociales unique pour mise à disposition </a:t>
            </a:r>
            <a:br>
              <a:rPr lang="fr-FR" sz="900" i="1" dirty="0">
                <a:solidFill>
                  <a:srgbClr val="092462"/>
                </a:solidFill>
              </a:rPr>
            </a:br>
            <a:r>
              <a:rPr lang="fr-FR" sz="900" i="1" dirty="0">
                <a:solidFill>
                  <a:srgbClr val="092462"/>
                </a:solidFill>
              </a:rPr>
              <a:t>des représentants </a:t>
            </a:r>
            <a:br>
              <a:rPr lang="fr-FR" sz="900" i="1" dirty="0">
                <a:solidFill>
                  <a:srgbClr val="092462"/>
                </a:solidFill>
              </a:rPr>
            </a:br>
            <a:r>
              <a:rPr lang="fr-FR" sz="900" i="1" dirty="0">
                <a:solidFill>
                  <a:srgbClr val="092462"/>
                </a:solidFill>
              </a:rPr>
              <a:t>du personnel.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874C62A-E366-1607-F683-9D04611A5D0A}"/>
              </a:ext>
            </a:extLst>
          </p:cNvPr>
          <p:cNvGrpSpPr/>
          <p:nvPr/>
        </p:nvGrpSpPr>
        <p:grpSpPr>
          <a:xfrm>
            <a:off x="4572724" y="3972165"/>
            <a:ext cx="386862" cy="386862"/>
            <a:chOff x="1190592" y="3250262"/>
            <a:chExt cx="357474" cy="35747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A5BE20C-51D6-381F-B605-4A299ED3511B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B0939F8-5835-AF1C-3A70-236A66F46A1A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2026190-D35A-B8EF-19EA-76A83C28CF7E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758F510-F3E1-91F4-6805-D56B6FE9B6D0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86" name="Rectangle 6">
            <a:extLst>
              <a:ext uri="{FF2B5EF4-FFF2-40B4-BE49-F238E27FC236}">
                <a16:creationId xmlns:a16="http://schemas.microsoft.com/office/drawing/2014/main" id="{F680A516-C2F9-9DD1-682F-444272EB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100" y="2988201"/>
            <a:ext cx="1527973" cy="9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dirty="0">
                <a:solidFill>
                  <a:srgbClr val="092462"/>
                </a:solidFill>
              </a:rPr>
              <a:t>Loi relative à la transition énergétique pour la croissance verte : article 48 - nouvelles obligations de </a:t>
            </a:r>
            <a:r>
              <a:rPr lang="fr-FR" sz="900" dirty="0" err="1">
                <a:solidFill>
                  <a:srgbClr val="D91F41"/>
                </a:solidFill>
                <a:latin typeface="Ubuntu bold" panose="020B0804030602030204" pitchFamily="34" charset="0"/>
              </a:rPr>
              <a:t>reporting</a:t>
            </a:r>
            <a:br>
              <a:rPr lang="fr-FR" sz="1000" dirty="0">
                <a:solidFill>
                  <a:srgbClr val="092462"/>
                </a:solidFill>
              </a:rPr>
            </a:br>
            <a:r>
              <a:rPr lang="fr-FR" sz="700" dirty="0">
                <a:solidFill>
                  <a:srgbClr val="092462"/>
                </a:solidFill>
              </a:rPr>
              <a:t>(26/05/2015) </a:t>
            </a: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317AEB8A-E7E1-FD00-6122-76099D3A3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099" y="4604129"/>
            <a:ext cx="1468127" cy="16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Rendre compte des risques financiers liés aux effets du changement climatique et des mesures que prend l’entreprise pour les réduire en mettant en œuvre une stratégie bas-carbone dans toutes les composantes de son activité.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91BAF8A-F505-B086-7FDB-EC83FDB8F9E8}"/>
              </a:ext>
            </a:extLst>
          </p:cNvPr>
          <p:cNvGrpSpPr/>
          <p:nvPr/>
        </p:nvGrpSpPr>
        <p:grpSpPr>
          <a:xfrm>
            <a:off x="6307559" y="3972165"/>
            <a:ext cx="386862" cy="386862"/>
            <a:chOff x="1190592" y="3250262"/>
            <a:chExt cx="357474" cy="35747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14F55FF-18BE-14A4-7EB4-42CE0CAC1DA0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7D8883-8F1D-9EF6-6EC6-F7BD02EAD7FE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83B947E-DB42-D0E1-BEBB-C7AA2E0FDA4A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2E6EBAD-CF7F-14F1-E0AE-6F6912273306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94" name="Rectangle 6">
            <a:extLst>
              <a:ext uri="{FF2B5EF4-FFF2-40B4-BE49-F238E27FC236}">
                <a16:creationId xmlns:a16="http://schemas.microsoft.com/office/drawing/2014/main" id="{D1ED1491-8A31-1083-4381-EC09FC148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531" y="3179595"/>
            <a:ext cx="1085933" cy="7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Directive européenne 2014/95/EU </a:t>
            </a:r>
            <a:r>
              <a:rPr lang="fr-FR" sz="800" dirty="0">
                <a:solidFill>
                  <a:srgbClr val="092462"/>
                </a:solidFill>
              </a:rPr>
              <a:t>(Transposition avant le 6 décembre 2016)</a:t>
            </a:r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CF9E5338-045D-A10A-7982-535DB2E0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935" y="4708626"/>
            <a:ext cx="1266635" cy="137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Concerne la publication d'informations non financières </a:t>
            </a:r>
            <a:br>
              <a:rPr lang="fr-FR" sz="900" i="1" dirty="0">
                <a:solidFill>
                  <a:srgbClr val="092462"/>
                </a:solidFill>
              </a:rPr>
            </a:br>
            <a:r>
              <a:rPr lang="fr-FR" sz="900" i="1" dirty="0">
                <a:solidFill>
                  <a:srgbClr val="092462"/>
                </a:solidFill>
              </a:rPr>
              <a:t>et d'informations relatives à la diversité par certaines grandes entreprises et certains groupes 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3CC82C4-ACA0-64EB-68E7-7B16DA71177B}"/>
              </a:ext>
            </a:extLst>
          </p:cNvPr>
          <p:cNvGrpSpPr/>
          <p:nvPr/>
        </p:nvGrpSpPr>
        <p:grpSpPr>
          <a:xfrm>
            <a:off x="7678109" y="3972165"/>
            <a:ext cx="386862" cy="386862"/>
            <a:chOff x="1190592" y="3250262"/>
            <a:chExt cx="357474" cy="35747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2261002-688F-E873-6EA4-6BA439035D89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4FD29A7-CB4F-CACB-69E1-D1709002AEF0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021B44D-6548-513B-2F0D-91343294EFFD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57FE5AC-4570-55C9-10E4-ADE5D24B4724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102" name="Rectangle 6">
            <a:extLst>
              <a:ext uri="{FF2B5EF4-FFF2-40B4-BE49-F238E27FC236}">
                <a16:creationId xmlns:a16="http://schemas.microsoft.com/office/drawing/2014/main" id="{6C89E390-2F5C-5678-A87E-81FFE805A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485" y="3499634"/>
            <a:ext cx="1069688" cy="45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La loi Sapin 2 </a:t>
            </a:r>
          </a:p>
          <a:p>
            <a:r>
              <a:rPr lang="fr-FR" sz="700" dirty="0">
                <a:solidFill>
                  <a:srgbClr val="092462"/>
                </a:solidFill>
              </a:rPr>
              <a:t>(Loi n° 2016-1691 du 9 décembre 2016)</a:t>
            </a:r>
          </a:p>
        </p:txBody>
      </p:sp>
      <p:sp>
        <p:nvSpPr>
          <p:cNvPr id="103" name="Rectangle 6">
            <a:extLst>
              <a:ext uri="{FF2B5EF4-FFF2-40B4-BE49-F238E27FC236}">
                <a16:creationId xmlns:a16="http://schemas.microsoft.com/office/drawing/2014/main" id="{DFC342A9-0D22-4D1F-DCCF-4C723377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9486" y="4708626"/>
            <a:ext cx="1069688" cy="62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Transparence, lutte contre la corruption, modernisation de la vie économique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33DC5F-806C-D283-F151-85C3BEA51D53}"/>
              </a:ext>
            </a:extLst>
          </p:cNvPr>
          <p:cNvGrpSpPr/>
          <p:nvPr/>
        </p:nvGrpSpPr>
        <p:grpSpPr>
          <a:xfrm>
            <a:off x="8983886" y="3972165"/>
            <a:ext cx="386862" cy="386862"/>
            <a:chOff x="1190592" y="3250262"/>
            <a:chExt cx="357474" cy="357474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958258C5-E5CF-1E5F-5E1B-750573A66569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29609269-70EA-9811-DB8F-DDFFB8A45DA5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33EC199-AA9C-4B96-08CA-6B5B226BFFBB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A791901-04DD-5209-3E41-9338ED456C32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110" name="Rectangle 6">
            <a:extLst>
              <a:ext uri="{FF2B5EF4-FFF2-40B4-BE49-F238E27FC236}">
                <a16:creationId xmlns:a16="http://schemas.microsoft.com/office/drawing/2014/main" id="{3CF24978-3AAF-49E1-EEE7-472C88A7E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116" y="3099859"/>
            <a:ext cx="1187306" cy="88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Déclaration </a:t>
            </a:r>
            <a:b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</a:br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de Performance Extra-Financière </a:t>
            </a:r>
            <a:r>
              <a:rPr lang="fr-FR" sz="700" dirty="0">
                <a:solidFill>
                  <a:srgbClr val="092462"/>
                </a:solidFill>
              </a:rPr>
              <a:t>(2017 L. 225-102-1, R. 225-104 à R. 225-105-2 code de commerce) </a:t>
            </a:r>
          </a:p>
        </p:txBody>
      </p:sp>
      <p:sp>
        <p:nvSpPr>
          <p:cNvPr id="111" name="Rectangle 6">
            <a:extLst>
              <a:ext uri="{FF2B5EF4-FFF2-40B4-BE49-F238E27FC236}">
                <a16:creationId xmlns:a16="http://schemas.microsoft.com/office/drawing/2014/main" id="{A157AA3A-4750-73FE-DE6D-1F95EB11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398" y="4708626"/>
            <a:ext cx="1266635" cy="92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Modèle d’affaire, principaux risques et opportunités, politiques et leur suivi (indicateurs clefs de performance)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14F8214-732C-2FB8-EF59-2E3EE45EECE4}"/>
              </a:ext>
            </a:extLst>
          </p:cNvPr>
          <p:cNvGrpSpPr/>
          <p:nvPr/>
        </p:nvGrpSpPr>
        <p:grpSpPr>
          <a:xfrm>
            <a:off x="10272657" y="3972165"/>
            <a:ext cx="386862" cy="386862"/>
            <a:chOff x="1190592" y="3250262"/>
            <a:chExt cx="357474" cy="357474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A22D5BA-F15D-091B-BECF-54ED1505AFAB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9504CF2-40A3-7D9B-6CF9-1180A4424154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781CB68C-AC3C-2745-2200-08521A6517A6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1FCBB7C-6446-EB71-5C7D-E57118CA1FC3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118" name="Rectangle 6">
            <a:extLst>
              <a:ext uri="{FF2B5EF4-FFF2-40B4-BE49-F238E27FC236}">
                <a16:creationId xmlns:a16="http://schemas.microsoft.com/office/drawing/2014/main" id="{56E711DB-914E-8599-5C74-8439A5573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4924" y="3627890"/>
            <a:ext cx="1187306" cy="32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b" anchorCtr="0"/>
          <a:lstStyle/>
          <a:p>
            <a:r>
              <a:rPr lang="fr-FR" sz="900" dirty="0">
                <a:solidFill>
                  <a:srgbClr val="D91F41"/>
                </a:solidFill>
                <a:latin typeface="Ubuntu bold" panose="020B0804030602030204" pitchFamily="34" charset="0"/>
              </a:rPr>
              <a:t>La loi PACTE </a:t>
            </a:r>
            <a:br>
              <a:rPr lang="fr-FR" sz="1000" dirty="0">
                <a:solidFill>
                  <a:srgbClr val="092462"/>
                </a:solidFill>
                <a:latin typeface="Ubuntu bold" panose="020B0804030602030204" pitchFamily="34" charset="0"/>
              </a:rPr>
            </a:br>
            <a:r>
              <a:rPr lang="fr-FR" sz="700" dirty="0">
                <a:solidFill>
                  <a:srgbClr val="092462"/>
                </a:solidFill>
              </a:rPr>
              <a:t>(22 mai 2019) </a:t>
            </a:r>
          </a:p>
        </p:txBody>
      </p:sp>
      <p:sp>
        <p:nvSpPr>
          <p:cNvPr id="119" name="Rectangle 6">
            <a:extLst>
              <a:ext uri="{FF2B5EF4-FFF2-40B4-BE49-F238E27FC236}">
                <a16:creationId xmlns:a16="http://schemas.microsoft.com/office/drawing/2014/main" id="{29F843CD-4514-4D7E-36F6-4D0FF6086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082" y="4708626"/>
            <a:ext cx="1311481" cy="147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t" anchorCtr="0"/>
          <a:lstStyle/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L’objet social de l’entreprise intègre la considération des enjeux sociaux  et environnementaux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</a:pPr>
            <a:r>
              <a:rPr lang="fr-FR" sz="900" i="1" dirty="0">
                <a:solidFill>
                  <a:srgbClr val="092462"/>
                </a:solidFill>
              </a:rPr>
              <a:t>Possibilité de se doter d’une raison d’être dans les statuts de l’entreprise.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3667A5-C38B-C42D-3530-84EB5E06375E}"/>
              </a:ext>
            </a:extLst>
          </p:cNvPr>
          <p:cNvGrpSpPr/>
          <p:nvPr/>
        </p:nvGrpSpPr>
        <p:grpSpPr>
          <a:xfrm>
            <a:off x="729280" y="4113541"/>
            <a:ext cx="9736809" cy="501895"/>
            <a:chOff x="729280" y="4130804"/>
            <a:chExt cx="9736809" cy="60131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1FE961-EB74-36F9-A028-5701A15197A6}"/>
                </a:ext>
              </a:extLst>
            </p:cNvPr>
            <p:cNvCxnSpPr>
              <a:cxnSpLocks/>
              <a:stCxn id="40" idx="0"/>
            </p:cNvCxnSpPr>
            <p:nvPr/>
          </p:nvCxnSpPr>
          <p:spPr>
            <a:xfrm flipH="1">
              <a:off x="729280" y="4130805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0320E9A-5A5B-8667-CAEA-24928451D747}"/>
                </a:ext>
              </a:extLst>
            </p:cNvPr>
            <p:cNvCxnSpPr>
              <a:cxnSpLocks/>
              <a:stCxn id="62" idx="0"/>
            </p:cNvCxnSpPr>
            <p:nvPr/>
          </p:nvCxnSpPr>
          <p:spPr>
            <a:xfrm flipH="1">
              <a:off x="2047773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D075D3D-E468-F74A-64D9-6F0EEA593DF0}"/>
                </a:ext>
              </a:extLst>
            </p:cNvPr>
            <p:cNvCxnSpPr>
              <a:cxnSpLocks/>
              <a:stCxn id="77" idx="0"/>
            </p:cNvCxnSpPr>
            <p:nvPr/>
          </p:nvCxnSpPr>
          <p:spPr>
            <a:xfrm flipH="1">
              <a:off x="3415919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0040A5-1851-698F-3EB2-BA8041D95BFC}"/>
                </a:ext>
              </a:extLst>
            </p:cNvPr>
            <p:cNvCxnSpPr>
              <a:cxnSpLocks/>
              <a:stCxn id="85" idx="0"/>
            </p:cNvCxnSpPr>
            <p:nvPr/>
          </p:nvCxnSpPr>
          <p:spPr>
            <a:xfrm flipH="1">
              <a:off x="4766155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11130C2-B8AA-98E5-2561-479236C78102}"/>
                </a:ext>
              </a:extLst>
            </p:cNvPr>
            <p:cNvCxnSpPr>
              <a:stCxn id="93" idx="0"/>
            </p:cNvCxnSpPr>
            <p:nvPr/>
          </p:nvCxnSpPr>
          <p:spPr>
            <a:xfrm flipH="1">
              <a:off x="6500990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F6CC7DB-EAF2-7693-49B1-5DB4C28E2442}"/>
                </a:ext>
              </a:extLst>
            </p:cNvPr>
            <p:cNvCxnSpPr>
              <a:cxnSpLocks/>
              <a:stCxn id="101" idx="0"/>
            </p:cNvCxnSpPr>
            <p:nvPr/>
          </p:nvCxnSpPr>
          <p:spPr>
            <a:xfrm flipH="1">
              <a:off x="7871540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C229B27-EA8D-7593-0849-95549B7749B9}"/>
                </a:ext>
              </a:extLst>
            </p:cNvPr>
            <p:cNvCxnSpPr>
              <a:stCxn id="109" idx="0"/>
            </p:cNvCxnSpPr>
            <p:nvPr/>
          </p:nvCxnSpPr>
          <p:spPr>
            <a:xfrm flipH="1">
              <a:off x="9177317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9724E13-D3ED-343D-5213-62A218E65D19}"/>
                </a:ext>
              </a:extLst>
            </p:cNvPr>
            <p:cNvCxnSpPr>
              <a:cxnSpLocks/>
              <a:stCxn id="117" idx="0"/>
            </p:cNvCxnSpPr>
            <p:nvPr/>
          </p:nvCxnSpPr>
          <p:spPr>
            <a:xfrm flipH="1">
              <a:off x="10466088" y="4130804"/>
              <a:ext cx="1" cy="601315"/>
            </a:xfrm>
            <a:prstGeom prst="line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4FC0ED4-BDE6-A5BE-C5EB-9902C2DD9447}"/>
              </a:ext>
            </a:extLst>
          </p:cNvPr>
          <p:cNvGrpSpPr/>
          <p:nvPr/>
        </p:nvGrpSpPr>
        <p:grpSpPr>
          <a:xfrm>
            <a:off x="654987" y="4521147"/>
            <a:ext cx="148586" cy="148586"/>
            <a:chOff x="1190592" y="3250262"/>
            <a:chExt cx="357474" cy="35747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C07877E-638E-F777-8E12-F3EA09855E1D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B88D02BD-5A5D-362D-28A3-D578AB9B9807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A2B3C7E-EC74-0F48-7017-A96450BBCA54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7426BBA-F09E-062B-9498-8E3B38734C06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FF5E61-93AB-2DDE-C1B7-D486BCCCC37A}"/>
              </a:ext>
            </a:extLst>
          </p:cNvPr>
          <p:cNvGrpSpPr/>
          <p:nvPr/>
        </p:nvGrpSpPr>
        <p:grpSpPr>
          <a:xfrm>
            <a:off x="1972556" y="4521147"/>
            <a:ext cx="148586" cy="148586"/>
            <a:chOff x="1190592" y="3250262"/>
            <a:chExt cx="357474" cy="35747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C3F986D-CD27-10B0-81B8-9417444F00D7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EA83CE68-634A-2BA8-5D9B-709DD78FC1CB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6BD59786-A9B0-D90D-4176-9D6AC236D762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0BBC3E3-3DEB-5BB1-6143-F38A7F353408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D84AB90-623F-8599-1757-57C2BEEA551A}"/>
              </a:ext>
            </a:extLst>
          </p:cNvPr>
          <p:cNvGrpSpPr/>
          <p:nvPr/>
        </p:nvGrpSpPr>
        <p:grpSpPr>
          <a:xfrm>
            <a:off x="3340626" y="4521147"/>
            <a:ext cx="148586" cy="148586"/>
            <a:chOff x="1190592" y="3250262"/>
            <a:chExt cx="357474" cy="357474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E63D626-A0AB-B927-6609-854129D08BC6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A153EB73-197B-CADC-0884-4DAC11E5FD90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C703CB2D-A90E-AB86-22ED-7CD97EF8FEA4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BF55EE2A-FBDC-5E75-2151-2948C2A63775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40A22E-5775-D7F5-D91C-1BC5C2531BC4}"/>
              </a:ext>
            </a:extLst>
          </p:cNvPr>
          <p:cNvGrpSpPr/>
          <p:nvPr/>
        </p:nvGrpSpPr>
        <p:grpSpPr>
          <a:xfrm>
            <a:off x="4692194" y="4521147"/>
            <a:ext cx="148586" cy="148586"/>
            <a:chOff x="1190592" y="3250262"/>
            <a:chExt cx="357474" cy="357474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78025DF-68DB-B063-38CF-3E81B30B97D4}"/>
                </a:ext>
              </a:extLst>
            </p:cNvPr>
            <p:cNvGrpSpPr/>
            <p:nvPr/>
          </p:nvGrpSpPr>
          <p:grpSpPr>
            <a:xfrm>
              <a:off x="1273124" y="3332794"/>
              <a:ext cx="192409" cy="192409"/>
              <a:chOff x="4649372" y="4389119"/>
              <a:chExt cx="506438" cy="506438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CC8597B-E5DA-E9BE-B82D-082A8784E5DE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FD9724E6-5B94-4090-89E0-0982ABE7EE79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16209064-33A9-1517-0B3E-33E08347B090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18862B4-4F60-C8F0-C526-7ADCBD841966}"/>
              </a:ext>
            </a:extLst>
          </p:cNvPr>
          <p:cNvGrpSpPr/>
          <p:nvPr/>
        </p:nvGrpSpPr>
        <p:grpSpPr>
          <a:xfrm>
            <a:off x="6426726" y="4521147"/>
            <a:ext cx="148586" cy="148586"/>
            <a:chOff x="1190592" y="3250262"/>
            <a:chExt cx="357474" cy="357474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F3FC658-BFFF-308F-EFAB-3793E2C64B68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668CAC60-A0AC-7766-1C65-C969B694C5C2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F6516C5-F8DB-7AFB-6363-AC30501E21E6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C52AAF0-0032-F6E8-EBDE-DD3DCB1B5A4F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DB11B99-0C77-D5E2-942F-E9BBF8E3A575}"/>
              </a:ext>
            </a:extLst>
          </p:cNvPr>
          <p:cNvGrpSpPr/>
          <p:nvPr/>
        </p:nvGrpSpPr>
        <p:grpSpPr>
          <a:xfrm>
            <a:off x="7796421" y="4521147"/>
            <a:ext cx="148586" cy="148586"/>
            <a:chOff x="1190592" y="3250262"/>
            <a:chExt cx="357474" cy="357474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A325CB6-D6EE-B879-38A4-5398E801FEED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B9F82BD-65DF-797E-8158-22A1172DBADC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3EC5D6A-7CDC-F444-04C2-39281BB76F75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D434D65-7893-DE3F-6D86-42D37E491F7E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27A1AFC-E991-BFD7-1E49-4F43C45CF62E}"/>
              </a:ext>
            </a:extLst>
          </p:cNvPr>
          <p:cNvGrpSpPr/>
          <p:nvPr/>
        </p:nvGrpSpPr>
        <p:grpSpPr>
          <a:xfrm>
            <a:off x="9103834" y="4521147"/>
            <a:ext cx="148586" cy="148586"/>
            <a:chOff x="1190592" y="3250262"/>
            <a:chExt cx="357474" cy="357474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521F443-7456-EB9B-A200-31AD24E38FA2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9BC8D33-5E4E-6800-C3EF-A9516C2E54A5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374ACFF2-F1E1-E1AD-AFD5-717C3FAF622F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5535DD3-AB0B-6655-970A-96EEE15A3939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BF931B8-8F85-0817-7350-D278F63567D1}"/>
              </a:ext>
            </a:extLst>
          </p:cNvPr>
          <p:cNvGrpSpPr/>
          <p:nvPr/>
        </p:nvGrpSpPr>
        <p:grpSpPr>
          <a:xfrm>
            <a:off x="10393777" y="4521147"/>
            <a:ext cx="148586" cy="148586"/>
            <a:chOff x="1190592" y="3250262"/>
            <a:chExt cx="357474" cy="357474"/>
          </a:xfrm>
        </p:grpSpPr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85384CFA-C159-93E9-6405-3B59039D8999}"/>
                </a:ext>
              </a:extLst>
            </p:cNvPr>
            <p:cNvGrpSpPr/>
            <p:nvPr/>
          </p:nvGrpSpPr>
          <p:grpSpPr>
            <a:xfrm>
              <a:off x="1273125" y="3332795"/>
              <a:ext cx="192409" cy="192409"/>
              <a:chOff x="4649372" y="4389119"/>
              <a:chExt cx="506438" cy="506438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4496C054-EF12-94F7-F48D-F309A823DEE3}"/>
                  </a:ext>
                </a:extLst>
              </p:cNvPr>
              <p:cNvSpPr/>
              <p:nvPr/>
            </p:nvSpPr>
            <p:spPr>
              <a:xfrm>
                <a:off x="4649372" y="4389119"/>
                <a:ext cx="506438" cy="506438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3525D98C-37BD-EE63-86FE-D5965C3CC278}"/>
                  </a:ext>
                </a:extLst>
              </p:cNvPr>
              <p:cNvSpPr/>
              <p:nvPr/>
            </p:nvSpPr>
            <p:spPr>
              <a:xfrm>
                <a:off x="4775982" y="4515729"/>
                <a:ext cx="253218" cy="25321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0821EF7B-E9F8-6ED2-B477-D111809CDD51}"/>
                </a:ext>
              </a:extLst>
            </p:cNvPr>
            <p:cNvSpPr/>
            <p:nvPr/>
          </p:nvSpPr>
          <p:spPr>
            <a:xfrm>
              <a:off x="1190592" y="3250262"/>
              <a:ext cx="357474" cy="357474"/>
            </a:xfrm>
            <a:prstGeom prst="ellipse">
              <a:avLst/>
            </a:prstGeom>
            <a:noFill/>
            <a:ln w="3175">
              <a:solidFill>
                <a:srgbClr val="0A2463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>
                    <a:alpha val="12000"/>
                  </a:schemeClr>
                </a:solidFill>
              </a:endParaRPr>
            </a:p>
          </p:txBody>
        </p:sp>
      </p:grpSp>
      <p:sp>
        <p:nvSpPr>
          <p:cNvPr id="181" name="Arrow: Right 180">
            <a:extLst>
              <a:ext uri="{FF2B5EF4-FFF2-40B4-BE49-F238E27FC236}">
                <a16:creationId xmlns:a16="http://schemas.microsoft.com/office/drawing/2014/main" id="{DA9256A2-D944-0BE9-E030-A128AE08B51B}"/>
              </a:ext>
            </a:extLst>
          </p:cNvPr>
          <p:cNvSpPr/>
          <p:nvPr/>
        </p:nvSpPr>
        <p:spPr>
          <a:xfrm>
            <a:off x="7549111" y="3036863"/>
            <a:ext cx="918818" cy="418231"/>
          </a:xfrm>
          <a:prstGeom prst="rightArrow">
            <a:avLst>
              <a:gd name="adj1" fmla="val 50000"/>
              <a:gd name="adj2" fmla="val 58492"/>
            </a:avLst>
          </a:prstGeom>
          <a:solidFill>
            <a:srgbClr val="D91F41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6">
            <a:extLst>
              <a:ext uri="{FF2B5EF4-FFF2-40B4-BE49-F238E27FC236}">
                <a16:creationId xmlns:a16="http://schemas.microsoft.com/office/drawing/2014/main" id="{33E3F5CD-E1DD-66A8-2A3C-521D358D0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9750" y="6251294"/>
            <a:ext cx="4339613" cy="24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 anchorCtr="0"/>
          <a:lstStyle/>
          <a:p>
            <a:pPr algn="r" fontAlgn="base">
              <a:spcBef>
                <a:spcPct val="40000"/>
              </a:spcBef>
              <a:spcAft>
                <a:spcPct val="0"/>
              </a:spcAft>
            </a:pPr>
            <a:r>
              <a:rPr lang="fr-FR" sz="800" dirty="0">
                <a:solidFill>
                  <a:srgbClr val="092462"/>
                </a:solidFill>
              </a:rPr>
              <a:t>Historique (non exhaustif) de textes réglementaires en lien avec la RSE</a:t>
            </a:r>
          </a:p>
        </p:txBody>
      </p:sp>
      <p:sp>
        <p:nvSpPr>
          <p:cNvPr id="163" name="Graphique 21">
            <a:extLst>
              <a:ext uri="{FF2B5EF4-FFF2-40B4-BE49-F238E27FC236}">
                <a16:creationId xmlns:a16="http://schemas.microsoft.com/office/drawing/2014/main" id="{47E309A2-E8B8-AE6D-6066-88A5D29FA7F7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761838" y="1592337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64" name="Graphique 21">
            <a:extLst>
              <a:ext uri="{FF2B5EF4-FFF2-40B4-BE49-F238E27FC236}">
                <a16:creationId xmlns:a16="http://schemas.microsoft.com/office/drawing/2014/main" id="{F17F446A-87B3-8569-659D-1F369134C4A6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4834747" y="1592340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0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1DFEEE2-5084-1031-FA3C-4496912C4566}"/>
              </a:ext>
            </a:extLst>
          </p:cNvPr>
          <p:cNvSpPr/>
          <p:nvPr/>
        </p:nvSpPr>
        <p:spPr>
          <a:xfrm>
            <a:off x="654987" y="1314905"/>
            <a:ext cx="10799960" cy="1213255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39" name="Graphique 21">
            <a:extLst>
              <a:ext uri="{FF2B5EF4-FFF2-40B4-BE49-F238E27FC236}">
                <a16:creationId xmlns:a16="http://schemas.microsoft.com/office/drawing/2014/main" id="{BFEE8F2D-05F1-E193-E29C-0A581F038784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761838" y="1706285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Territoires et collectivités : le développement durable omniprésent</a:t>
            </a:r>
            <a:b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</a:br>
            <a:r>
              <a:rPr lang="fr-FR" sz="1100" dirty="0">
                <a:solidFill>
                  <a:schemeClr val="accent1"/>
                </a:solidFill>
                <a:latin typeface="Ubuntu" panose="020B0504030602030204" pitchFamily="34" charset="0"/>
              </a:rPr>
              <a:t>Une source d’inspiration et d’ancrage pour le secteur</a:t>
            </a:r>
            <a:endParaRPr lang="fr-FR" sz="1300" dirty="0">
              <a:solidFill>
                <a:schemeClr val="accent1"/>
              </a:solidFill>
              <a:latin typeface="Ubuntu" panose="020B0504030602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409751D-45F7-0D57-21E9-D23D38D435EF}"/>
              </a:ext>
            </a:extLst>
          </p:cNvPr>
          <p:cNvSpPr txBox="1"/>
          <p:nvPr/>
        </p:nvSpPr>
        <p:spPr>
          <a:xfrm>
            <a:off x="1061373" y="1565358"/>
            <a:ext cx="9861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D91F41"/>
                </a:solidFill>
                <a:latin typeface="Ubuntu Medium" panose="020B0604030602030204" pitchFamily="34" charset="0"/>
              </a:rPr>
              <a:t>Le développement durable est historiquement ancré dans les territoires. 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De nombreux documents structurent le </a:t>
            </a:r>
            <a:r>
              <a:rPr lang="fr-FR" sz="1400" dirty="0">
                <a:solidFill>
                  <a:srgbClr val="D91F41"/>
                </a:solidFill>
                <a:latin typeface="Ubuntu Medium" panose="020B0604030602030204" pitchFamily="34" charset="0"/>
              </a:rPr>
              <a:t>« développement durable des territoires » </a:t>
            </a: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et visent à assurer la cohérence du développement urbain avec les besoins et contraintes du territoire.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BDC83B1-17D5-DF82-330A-263594AC4A05}"/>
              </a:ext>
            </a:extLst>
          </p:cNvPr>
          <p:cNvSpPr txBox="1"/>
          <p:nvPr/>
        </p:nvSpPr>
        <p:spPr>
          <a:xfrm>
            <a:off x="689645" y="3000159"/>
            <a:ext cx="52354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092462"/>
                </a:solidFill>
                <a:latin typeface="Ubuntu Medium" panose="020B0604030602030204" pitchFamily="34" charset="0"/>
              </a:rPr>
              <a:t>Exemples (non exhaustif) de documents d’urbanisme et d’aménagement du territoire en lien avec le développement durable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A3E04-7BC3-7544-BDAF-A59B43D21A23}"/>
              </a:ext>
            </a:extLst>
          </p:cNvPr>
          <p:cNvSpPr/>
          <p:nvPr/>
        </p:nvSpPr>
        <p:spPr>
          <a:xfrm>
            <a:off x="686154" y="5541669"/>
            <a:ext cx="2108121" cy="423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PCAET</a:t>
            </a:r>
            <a:r>
              <a:rPr lang="fr-FR" sz="1050" dirty="0">
                <a:solidFill>
                  <a:srgbClr val="092462"/>
                </a:solidFill>
              </a:rPr>
              <a:t> -  </a:t>
            </a:r>
            <a:r>
              <a:rPr lang="fr-FR" sz="1000" dirty="0">
                <a:solidFill>
                  <a:srgbClr val="092462"/>
                </a:solidFill>
              </a:rPr>
              <a:t>P</a:t>
            </a:r>
            <a:r>
              <a:rPr lang="fr-FR" sz="1000" dirty="0" err="1">
                <a:solidFill>
                  <a:srgbClr val="092462"/>
                </a:solidFill>
              </a:rPr>
              <a:t>lan</a:t>
            </a:r>
            <a:r>
              <a:rPr lang="fr-FR" sz="1000" dirty="0">
                <a:solidFill>
                  <a:srgbClr val="092462"/>
                </a:solidFill>
              </a:rPr>
              <a:t> C</a:t>
            </a:r>
            <a:r>
              <a:rPr lang="fr-FR" sz="1000" dirty="0" err="1">
                <a:solidFill>
                  <a:srgbClr val="092462"/>
                </a:solidFill>
              </a:rPr>
              <a:t>limat</a:t>
            </a:r>
            <a:r>
              <a:rPr lang="fr-FR" sz="1000" dirty="0">
                <a:solidFill>
                  <a:srgbClr val="092462"/>
                </a:solidFill>
              </a:rPr>
              <a:t>-Air-Energie T</a:t>
            </a:r>
            <a:r>
              <a:rPr lang="fr-FR" sz="1000" dirty="0" err="1">
                <a:solidFill>
                  <a:srgbClr val="092462"/>
                </a:solidFill>
              </a:rPr>
              <a:t>erritorial</a:t>
            </a:r>
            <a:endParaRPr lang="fr-FR" sz="1000" dirty="0">
              <a:solidFill>
                <a:srgbClr val="09246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4E31E6-87D7-35BB-786D-FB2185E3B04E}"/>
              </a:ext>
            </a:extLst>
          </p:cNvPr>
          <p:cNvSpPr/>
          <p:nvPr/>
        </p:nvSpPr>
        <p:spPr>
          <a:xfrm>
            <a:off x="686903" y="3511445"/>
            <a:ext cx="2669856" cy="102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SRADDET</a:t>
            </a:r>
            <a:r>
              <a:rPr lang="fr-FR" sz="1050" dirty="0">
                <a:solidFill>
                  <a:srgbClr val="092462"/>
                </a:solidFill>
                <a:latin typeface="Ubuntu Medium" panose="020B0604030602030204" pitchFamily="34" charset="0"/>
              </a:rPr>
              <a:t> </a:t>
            </a:r>
            <a:r>
              <a:rPr lang="fr-FR" sz="1050" dirty="0">
                <a:solidFill>
                  <a:srgbClr val="092462"/>
                </a:solidFill>
              </a:rPr>
              <a:t>-  </a:t>
            </a:r>
            <a:r>
              <a:rPr lang="fr-FR" sz="1000" dirty="0">
                <a:solidFill>
                  <a:srgbClr val="092462"/>
                </a:solidFill>
              </a:rPr>
              <a:t>Schéma Régional d’Aménagement et de Développement Durable et d’Egalité des Territoires fixe les orientations fondamentales, à moyen terme de l’aménagement du territoire. Il intègre plusieurs documents dont :</a:t>
            </a:r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70A2FCB9-F24A-6219-3F7D-4DFA93F8B266}"/>
              </a:ext>
            </a:extLst>
          </p:cNvPr>
          <p:cNvSpPr txBox="1"/>
          <p:nvPr/>
        </p:nvSpPr>
        <p:spPr>
          <a:xfrm>
            <a:off x="683165" y="4547090"/>
            <a:ext cx="2114846" cy="4078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r>
              <a:rPr lang="fr-FR" sz="1050" kern="1200" dirty="0">
                <a:solidFill>
                  <a:srgbClr val="D91F41"/>
                </a:solidFill>
                <a:latin typeface="Ubuntu Medium" panose="020B0604030602030204" pitchFamily="34" charset="0"/>
              </a:rPr>
              <a:t>SRCE</a:t>
            </a:r>
            <a:r>
              <a:rPr lang="fr-FR" sz="1050" kern="1200" dirty="0">
                <a:solidFill>
                  <a:srgbClr val="092462"/>
                </a:solidFill>
              </a:rPr>
              <a:t> - </a:t>
            </a:r>
            <a:r>
              <a:rPr lang="fr-FR" sz="1000" kern="1200" dirty="0">
                <a:solidFill>
                  <a:srgbClr val="092462"/>
                </a:solidFill>
              </a:rPr>
              <a:t>Schéma Régional de Cohérence Ecologique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549CD1-AA58-17A2-9B32-4E716BD39B05}"/>
              </a:ext>
            </a:extLst>
          </p:cNvPr>
          <p:cNvSpPr/>
          <p:nvPr/>
        </p:nvSpPr>
        <p:spPr>
          <a:xfrm>
            <a:off x="682418" y="4985559"/>
            <a:ext cx="2367882" cy="47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PRPGD</a:t>
            </a:r>
            <a:r>
              <a:rPr lang="fr-FR" sz="1050" dirty="0">
                <a:solidFill>
                  <a:srgbClr val="092462"/>
                </a:solidFill>
              </a:rPr>
              <a:t> - </a:t>
            </a:r>
            <a:r>
              <a:rPr lang="fr-FR" sz="1000" dirty="0">
                <a:solidFill>
                  <a:srgbClr val="092462"/>
                </a:solidFill>
              </a:rPr>
              <a:t>Plan régional de Prévention et de gestion des Déchets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4204A9-B3A3-5A88-B9DF-CDFEEE9B5823}"/>
              </a:ext>
            </a:extLst>
          </p:cNvPr>
          <p:cNvSpPr/>
          <p:nvPr/>
        </p:nvSpPr>
        <p:spPr>
          <a:xfrm>
            <a:off x="3458662" y="5541669"/>
            <a:ext cx="2108121" cy="423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PDU</a:t>
            </a:r>
            <a:r>
              <a:rPr lang="fr-FR" sz="1050" dirty="0">
                <a:solidFill>
                  <a:srgbClr val="092462"/>
                </a:solidFill>
                <a:latin typeface="Ubuntu Medium" panose="020B0604030602030204" pitchFamily="34" charset="0"/>
              </a:rPr>
              <a:t>  </a:t>
            </a:r>
            <a:r>
              <a:rPr lang="fr-FR" sz="1000" dirty="0">
                <a:solidFill>
                  <a:srgbClr val="092462"/>
                </a:solidFill>
              </a:rPr>
              <a:t>- Programme de Développement Urbain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2C6833-E4DE-9792-B48B-E3F6FC5FC3CE}"/>
              </a:ext>
            </a:extLst>
          </p:cNvPr>
          <p:cNvSpPr/>
          <p:nvPr/>
        </p:nvSpPr>
        <p:spPr>
          <a:xfrm>
            <a:off x="3459410" y="3511445"/>
            <a:ext cx="2631969" cy="102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SCoT</a:t>
            </a:r>
            <a:r>
              <a:rPr lang="fr-FR" sz="1050" dirty="0">
                <a:solidFill>
                  <a:srgbClr val="092462"/>
                </a:solidFill>
                <a:latin typeface="Ubuntu Medium" panose="020B0604030602030204" pitchFamily="34" charset="0"/>
              </a:rPr>
              <a:t> </a:t>
            </a:r>
            <a:r>
              <a:rPr lang="fr-FR" sz="1000" dirty="0">
                <a:solidFill>
                  <a:srgbClr val="092462"/>
                </a:solidFill>
              </a:rPr>
              <a:t>- Schéma de Cohérence Territoriale fixe les objectifs et les principes d’organisation de l’espace et d’urbanisme, d’habitat, de mobilité, d’environnement dont  ceux de la biodiversité, de l’énergie et du climat</a:t>
            </a:r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08CDB562-77F3-10B6-0004-20A6F20A7BE3}"/>
              </a:ext>
            </a:extLst>
          </p:cNvPr>
          <p:cNvSpPr txBox="1"/>
          <p:nvPr/>
        </p:nvSpPr>
        <p:spPr>
          <a:xfrm>
            <a:off x="3455672" y="4552220"/>
            <a:ext cx="2306589" cy="4231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 sz="1050" kern="1200" dirty="0">
                <a:solidFill>
                  <a:srgbClr val="D91F41"/>
                </a:solidFill>
                <a:latin typeface="Ubuntu Medium" panose="020B0604030602030204" pitchFamily="34" charset="0"/>
              </a:rPr>
              <a:t>PADD</a:t>
            </a:r>
            <a:r>
              <a:rPr lang="fr-FR" sz="1000" kern="1200" dirty="0">
                <a:solidFill>
                  <a:srgbClr val="092462"/>
                </a:solidFill>
              </a:rPr>
              <a:t> - Projet d’Aménagement et de Développement Durable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70ECB8-6FF0-1B9F-487F-9AC96F97B5BC}"/>
              </a:ext>
            </a:extLst>
          </p:cNvPr>
          <p:cNvSpPr/>
          <p:nvPr/>
        </p:nvSpPr>
        <p:spPr>
          <a:xfrm>
            <a:off x="3454926" y="4980430"/>
            <a:ext cx="2114846" cy="47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PLUi </a:t>
            </a:r>
            <a:r>
              <a:rPr lang="fr-FR" sz="1000" dirty="0">
                <a:solidFill>
                  <a:srgbClr val="092462"/>
                </a:solidFill>
              </a:rPr>
              <a:t>-  Plan Local d’Urbanisme Intercommunal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7EAEE4-53D8-0A6C-2C8A-9CE824B2BA09}"/>
              </a:ext>
            </a:extLst>
          </p:cNvPr>
          <p:cNvCxnSpPr>
            <a:cxnSpLocks/>
          </p:cNvCxnSpPr>
          <p:nvPr/>
        </p:nvCxnSpPr>
        <p:spPr>
          <a:xfrm>
            <a:off x="751483" y="3431046"/>
            <a:ext cx="51736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282746-EE98-6D16-A0ED-CC75473DCB0F}"/>
              </a:ext>
            </a:extLst>
          </p:cNvPr>
          <p:cNvCxnSpPr>
            <a:cxnSpLocks/>
          </p:cNvCxnSpPr>
          <p:nvPr/>
        </p:nvCxnSpPr>
        <p:spPr>
          <a:xfrm>
            <a:off x="3361259" y="3585165"/>
            <a:ext cx="0" cy="2379697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028D059F-77AC-8F62-609E-4680BF68B8A7}"/>
              </a:ext>
            </a:extLst>
          </p:cNvPr>
          <p:cNvSpPr txBox="1"/>
          <p:nvPr/>
        </p:nvSpPr>
        <p:spPr>
          <a:xfrm>
            <a:off x="6408794" y="3000159"/>
            <a:ext cx="5016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rgbClr val="092462"/>
                </a:solidFill>
                <a:latin typeface="Ubuntu Medium" panose="020B0604030602030204" pitchFamily="34" charset="0"/>
              </a:rPr>
              <a:t>Déclinaison (non exhaustive) de démarches et accompagnements en faveur du développement Durable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0A247B-334D-6E69-0846-7C3042C2B37B}"/>
              </a:ext>
            </a:extLst>
          </p:cNvPr>
          <p:cNvSpPr/>
          <p:nvPr/>
        </p:nvSpPr>
        <p:spPr>
          <a:xfrm>
            <a:off x="6398138" y="3511445"/>
            <a:ext cx="1917453" cy="4078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 PTDD </a:t>
            </a:r>
            <a:r>
              <a:rPr lang="fr-FR" sz="1000" dirty="0">
                <a:solidFill>
                  <a:srgbClr val="092462"/>
                </a:solidFill>
              </a:rPr>
              <a:t>-  P</a:t>
            </a:r>
            <a:r>
              <a:rPr lang="fr-FR" sz="1000" dirty="0" err="1">
                <a:solidFill>
                  <a:srgbClr val="092462"/>
                </a:solidFill>
              </a:rPr>
              <a:t>rojets</a:t>
            </a:r>
            <a:r>
              <a:rPr lang="fr-FR" sz="1000" dirty="0">
                <a:solidFill>
                  <a:srgbClr val="092462"/>
                </a:solidFill>
              </a:rPr>
              <a:t> T</a:t>
            </a:r>
            <a:r>
              <a:rPr lang="fr-FR" sz="1000" dirty="0" err="1">
                <a:solidFill>
                  <a:srgbClr val="092462"/>
                </a:solidFill>
              </a:rPr>
              <a:t>erritoriaux</a:t>
            </a:r>
            <a:r>
              <a:rPr lang="fr-FR" sz="1000" dirty="0">
                <a:solidFill>
                  <a:srgbClr val="092462"/>
                </a:solidFill>
              </a:rPr>
              <a:t> de Développement D</a:t>
            </a:r>
            <a:r>
              <a:rPr lang="fr-FR" sz="1000" dirty="0" err="1">
                <a:solidFill>
                  <a:srgbClr val="092462"/>
                </a:solidFill>
              </a:rPr>
              <a:t>urable</a:t>
            </a:r>
            <a:endParaRPr lang="fr-FR" sz="1000" dirty="0">
              <a:solidFill>
                <a:srgbClr val="092462"/>
              </a:solidFill>
            </a:endParaRPr>
          </a:p>
        </p:txBody>
      </p:sp>
      <p:sp>
        <p:nvSpPr>
          <p:cNvPr id="18" name="ZoneTexte 18">
            <a:extLst>
              <a:ext uri="{FF2B5EF4-FFF2-40B4-BE49-F238E27FC236}">
                <a16:creationId xmlns:a16="http://schemas.microsoft.com/office/drawing/2014/main" id="{3E5215C3-3A19-3B59-06EB-0FB8434675BF}"/>
              </a:ext>
            </a:extLst>
          </p:cNvPr>
          <p:cNvSpPr txBox="1"/>
          <p:nvPr/>
        </p:nvSpPr>
        <p:spPr>
          <a:xfrm>
            <a:off x="6398138" y="4035411"/>
            <a:ext cx="1852023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kern="1200" dirty="0">
                <a:solidFill>
                  <a:srgbClr val="D91F41"/>
                </a:solidFill>
                <a:latin typeface="Ubuntu Medium" panose="020B0604030602030204" pitchFamily="34" charset="0"/>
              </a:rPr>
              <a:t>Agenda 21 locaux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kern="1200" dirty="0">
                <a:solidFill>
                  <a:srgbClr val="092462"/>
                </a:solidFill>
              </a:rPr>
              <a:t>Label  permettant une appropriation de la notion de DD par les acteurs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D2C5F5-9C05-2C0A-A270-B27449A772B8}"/>
              </a:ext>
            </a:extLst>
          </p:cNvPr>
          <p:cNvSpPr/>
          <p:nvPr/>
        </p:nvSpPr>
        <p:spPr>
          <a:xfrm>
            <a:off x="8469638" y="3511445"/>
            <a:ext cx="3183915" cy="8694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Eco-quartier</a:t>
            </a:r>
          </a:p>
          <a:p>
            <a:pPr>
              <a:defRPr/>
            </a:pPr>
            <a:r>
              <a:rPr lang="fr-FR" sz="1000" dirty="0">
                <a:solidFill>
                  <a:srgbClr val="092462"/>
                </a:solidFill>
              </a:rPr>
              <a:t>Label  pour un projet d’aménagement urbain qui respecte les principes du développement durable tout en s’adaptant aux caractéristiques de son territoire</a:t>
            </a:r>
          </a:p>
        </p:txBody>
      </p:sp>
      <p:sp>
        <p:nvSpPr>
          <p:cNvPr id="20" name="ZoneTexte 18">
            <a:extLst>
              <a:ext uri="{FF2B5EF4-FFF2-40B4-BE49-F238E27FC236}">
                <a16:creationId xmlns:a16="http://schemas.microsoft.com/office/drawing/2014/main" id="{2541DDE0-09CC-964A-2134-808E6090689C}"/>
              </a:ext>
            </a:extLst>
          </p:cNvPr>
          <p:cNvSpPr txBox="1"/>
          <p:nvPr/>
        </p:nvSpPr>
        <p:spPr>
          <a:xfrm>
            <a:off x="8478427" y="4400652"/>
            <a:ext cx="3073457" cy="8694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r>
              <a:rPr lang="fr-FR" sz="1050" kern="1200" dirty="0">
                <a:solidFill>
                  <a:srgbClr val="D91F41"/>
                </a:solidFill>
                <a:latin typeface="Ubuntu Medium" panose="020B0604030602030204" pitchFamily="34" charset="0"/>
              </a:rPr>
              <a:t>TEPOS</a:t>
            </a:r>
            <a:r>
              <a:rPr lang="fr-FR" sz="1000" kern="1200" dirty="0">
                <a:solidFill>
                  <a:srgbClr val="092462"/>
                </a:solidFill>
              </a:rPr>
              <a:t> -  Territoires à Energie </a:t>
            </a:r>
            <a:r>
              <a:rPr lang="fr-FR" sz="1000" kern="1200" dirty="0" err="1">
                <a:solidFill>
                  <a:srgbClr val="092462"/>
                </a:solidFill>
              </a:rPr>
              <a:t>POSitive</a:t>
            </a:r>
            <a:r>
              <a:rPr lang="fr-FR" sz="1000" kern="1200" dirty="0">
                <a:solidFill>
                  <a:srgbClr val="092462"/>
                </a:solidFill>
              </a:rPr>
              <a:t> </a:t>
            </a:r>
          </a:p>
          <a:p>
            <a:pPr>
              <a:defRPr/>
            </a:pPr>
            <a:r>
              <a:rPr lang="fr-FR" sz="1000" kern="1200" dirty="0">
                <a:solidFill>
                  <a:srgbClr val="092462"/>
                </a:solidFill>
              </a:rPr>
              <a:t>Réseau de territoires qui abordent la question de l’énergie dans une approche globale de développement local (économique, social, démocratique, environnemental)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A1907A-F915-DB7D-0C48-57FB7B0FB7F2}"/>
              </a:ext>
            </a:extLst>
          </p:cNvPr>
          <p:cNvSpPr/>
          <p:nvPr/>
        </p:nvSpPr>
        <p:spPr>
          <a:xfrm>
            <a:off x="8529348" y="5270121"/>
            <a:ext cx="2617910" cy="471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1050" dirty="0">
                <a:solidFill>
                  <a:srgbClr val="D91F41"/>
                </a:solidFill>
                <a:latin typeface="Ubuntu Medium" panose="020B0604030602030204" pitchFamily="34" charset="0"/>
              </a:rPr>
              <a:t>TZDZG</a:t>
            </a:r>
            <a:r>
              <a:rPr lang="fr-FR" sz="1000" dirty="0">
                <a:solidFill>
                  <a:srgbClr val="092462"/>
                </a:solidFill>
              </a:rPr>
              <a:t> –  Territoire Zéro Déchets Zéro Gaspillage 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BEE8CE-CE3A-7DDB-7D92-1343FB42E947}"/>
              </a:ext>
            </a:extLst>
          </p:cNvPr>
          <p:cNvCxnSpPr>
            <a:cxnSpLocks/>
          </p:cNvCxnSpPr>
          <p:nvPr/>
        </p:nvCxnSpPr>
        <p:spPr>
          <a:xfrm>
            <a:off x="8315591" y="3585165"/>
            <a:ext cx="0" cy="2379697"/>
          </a:xfrm>
          <a:prstGeom prst="line">
            <a:avLst/>
          </a:prstGeom>
          <a:ln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F79F19B-5628-1703-72CF-306FDC0D6F3B}"/>
              </a:ext>
            </a:extLst>
          </p:cNvPr>
          <p:cNvCxnSpPr>
            <a:cxnSpLocks/>
          </p:cNvCxnSpPr>
          <p:nvPr/>
        </p:nvCxnSpPr>
        <p:spPr>
          <a:xfrm>
            <a:off x="6480313" y="3431046"/>
            <a:ext cx="49746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95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C05C67A-7DE0-AE58-ACB8-BA539CFB1B6F}"/>
              </a:ext>
            </a:extLst>
          </p:cNvPr>
          <p:cNvSpPr/>
          <p:nvPr/>
        </p:nvSpPr>
        <p:spPr>
          <a:xfrm>
            <a:off x="2845859" y="2427717"/>
            <a:ext cx="1926122" cy="1926122"/>
          </a:xfrm>
          <a:prstGeom prst="ellipse">
            <a:avLst/>
          </a:prstGeom>
          <a:solidFill>
            <a:schemeClr val="accent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6F28BD-4800-E189-BB25-FD8E6A3A9C89}"/>
              </a:ext>
            </a:extLst>
          </p:cNvPr>
          <p:cNvSpPr/>
          <p:nvPr/>
        </p:nvSpPr>
        <p:spPr>
          <a:xfrm>
            <a:off x="6894041" y="1370498"/>
            <a:ext cx="4391267" cy="4748362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La réglementation s’étend progressivement au secteur de la santé</a:t>
            </a:r>
          </a:p>
        </p:txBody>
      </p:sp>
      <p:sp>
        <p:nvSpPr>
          <p:cNvPr id="25" name="Rectangle : coins arrondis 4">
            <a:extLst>
              <a:ext uri="{FF2B5EF4-FFF2-40B4-BE49-F238E27FC236}">
                <a16:creationId xmlns:a16="http://schemas.microsoft.com/office/drawing/2014/main" id="{CAFA5F1C-307B-4A96-3CE5-2A7783E4A064}"/>
              </a:ext>
            </a:extLst>
          </p:cNvPr>
          <p:cNvSpPr/>
          <p:nvPr/>
        </p:nvSpPr>
        <p:spPr>
          <a:xfrm>
            <a:off x="7277685" y="2155996"/>
            <a:ext cx="3641523" cy="3962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rgbClr val="092462"/>
                </a:solidFill>
                <a:latin typeface="Ubuntu"/>
              </a:rPr>
              <a:t>Et la santé ?</a:t>
            </a:r>
          </a:p>
          <a:p>
            <a:endParaRPr lang="fr-FR" sz="1100" dirty="0">
              <a:solidFill>
                <a:srgbClr val="092462"/>
              </a:solidFill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La réglementation élargit progressivement son périmètre :</a:t>
            </a:r>
          </a:p>
          <a:p>
            <a:endParaRPr lang="fr-FR" sz="1100" dirty="0">
              <a:solidFill>
                <a:srgbClr val="092462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92462"/>
                </a:solidFill>
              </a:rPr>
              <a:t>A des entreprises de moindre taille, le </a:t>
            </a:r>
            <a:r>
              <a:rPr lang="fr-FR" sz="1000" dirty="0" err="1">
                <a:solidFill>
                  <a:srgbClr val="092462"/>
                </a:solidFill>
              </a:rPr>
              <a:t>reporting</a:t>
            </a:r>
            <a:r>
              <a:rPr lang="fr-FR" sz="1000" dirty="0">
                <a:solidFill>
                  <a:srgbClr val="092462"/>
                </a:solidFill>
              </a:rPr>
              <a:t> extra-financier était  initialement limité aux entreprises cotées  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92462"/>
                </a:solidFill>
              </a:rPr>
              <a:t>Via différents outils : les collectivités ont intégré les questions de DD/RSE qui diffusent petit à petit auprès des acteurs du territoire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092462"/>
                </a:solidFill>
              </a:rPr>
              <a:t>A des impacts de plus en plus larges Industrie, énergie, transport, déchets sont des secteurs historiquement soumis à des réglementations environnementales qui s’étendent aujourd’hui à des considérations plus larges (climat, économie circulaire…).</a:t>
            </a:r>
          </a:p>
          <a:p>
            <a:endParaRPr lang="fr-FR" sz="1100" dirty="0">
              <a:solidFill>
                <a:srgbClr val="092462"/>
              </a:solidFill>
            </a:endParaRPr>
          </a:p>
          <a:p>
            <a:r>
              <a:rPr lang="fr-FR" sz="1100" dirty="0">
                <a:solidFill>
                  <a:srgbClr val="092462"/>
                </a:solidFill>
              </a:rPr>
              <a:t>En comparaison de ces tendances, la santé reste un secteur à part.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85F4FB7-6993-4422-A812-1C15A657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4185" y="1721779"/>
            <a:ext cx="645968" cy="645968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2C0373A-91F4-6D12-4908-AC1EDE63B3F0}"/>
              </a:ext>
            </a:extLst>
          </p:cNvPr>
          <p:cNvGrpSpPr/>
          <p:nvPr/>
        </p:nvGrpSpPr>
        <p:grpSpPr>
          <a:xfrm>
            <a:off x="4530996" y="4389216"/>
            <a:ext cx="383865" cy="383865"/>
            <a:chOff x="4481850" y="2199702"/>
            <a:chExt cx="360000" cy="36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5E2F37F-74C8-683D-CCF3-4F5F54D7F0A0}"/>
                </a:ext>
              </a:extLst>
            </p:cNvPr>
            <p:cNvSpPr/>
            <p:nvPr/>
          </p:nvSpPr>
          <p:spPr>
            <a:xfrm>
              <a:off x="4481850" y="2199702"/>
              <a:ext cx="360000" cy="360000"/>
            </a:xfrm>
            <a:prstGeom prst="ellipse">
              <a:avLst/>
            </a:prstGeom>
            <a:noFill/>
            <a:ln w="9525">
              <a:solidFill>
                <a:srgbClr val="D91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BEBA254E-8318-77FD-227D-41E568F49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7333" y="2273977"/>
              <a:ext cx="211450" cy="211450"/>
            </a:xfrm>
            <a:prstGeom prst="rect">
              <a:avLst/>
            </a:prstGeom>
          </p:spPr>
        </p:pic>
      </p:grp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3F7C75FA-73AE-696A-B4D3-723B7749484A}"/>
              </a:ext>
            </a:extLst>
          </p:cNvPr>
          <p:cNvSpPr txBox="1">
            <a:spLocks/>
          </p:cNvSpPr>
          <p:nvPr/>
        </p:nvSpPr>
        <p:spPr>
          <a:xfrm>
            <a:off x="3605356" y="4805947"/>
            <a:ext cx="2235144" cy="36471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fr-FR" sz="2000" b="1" kern="1200" cap="all" baseline="0" dirty="0">
                <a:ln w="12700">
                  <a:noFill/>
                </a:ln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b="0" dirty="0">
                <a:latin typeface="Ubuntu Medium" panose="020B0504030602030204" pitchFamily="34" charset="0"/>
                <a:ea typeface="+mj-ea"/>
                <a:cs typeface="Arial" panose="020B0604020202020204" pitchFamily="34" charset="0"/>
              </a:rPr>
              <a:t>Entreprises privées</a:t>
            </a:r>
          </a:p>
        </p:txBody>
      </p:sp>
      <p:sp>
        <p:nvSpPr>
          <p:cNvPr id="70" name="[T2O] Text Placeholder 32">
            <a:extLst>
              <a:ext uri="{FF2B5EF4-FFF2-40B4-BE49-F238E27FC236}">
                <a16:creationId xmlns:a16="http://schemas.microsoft.com/office/drawing/2014/main" id="{7C26F1C7-A616-786F-DD33-38FA14EF3E84}"/>
              </a:ext>
            </a:extLst>
          </p:cNvPr>
          <p:cNvSpPr/>
          <p:nvPr/>
        </p:nvSpPr>
        <p:spPr>
          <a:xfrm>
            <a:off x="3554797" y="2853108"/>
            <a:ext cx="566828" cy="1065742"/>
          </a:xfrm>
          <a:custGeom>
            <a:avLst/>
            <a:gdLst/>
            <a:ahLst/>
            <a:cxnLst/>
            <a:rect l="l" t="t" r="r" b="b"/>
            <a:pathLst>
              <a:path w="234087" h="440131">
                <a:moveTo>
                  <a:pt x="101194" y="343204"/>
                </a:moveTo>
                <a:cubicBezTo>
                  <a:pt x="115012" y="343204"/>
                  <a:pt x="126594" y="347777"/>
                  <a:pt x="135941" y="356920"/>
                </a:cubicBezTo>
                <a:cubicBezTo>
                  <a:pt x="145288" y="366064"/>
                  <a:pt x="149962" y="377748"/>
                  <a:pt x="149962" y="391973"/>
                </a:cubicBezTo>
                <a:cubicBezTo>
                  <a:pt x="149962" y="406197"/>
                  <a:pt x="145288" y="417779"/>
                  <a:pt x="135941" y="426720"/>
                </a:cubicBezTo>
                <a:cubicBezTo>
                  <a:pt x="126594" y="435661"/>
                  <a:pt x="115012" y="440131"/>
                  <a:pt x="101194" y="440131"/>
                </a:cubicBezTo>
                <a:cubicBezTo>
                  <a:pt x="87783" y="440131"/>
                  <a:pt x="76302" y="435661"/>
                  <a:pt x="66752" y="426720"/>
                </a:cubicBezTo>
                <a:cubicBezTo>
                  <a:pt x="57201" y="417779"/>
                  <a:pt x="52426" y="406197"/>
                  <a:pt x="52426" y="391973"/>
                </a:cubicBezTo>
                <a:cubicBezTo>
                  <a:pt x="52426" y="377748"/>
                  <a:pt x="57201" y="366064"/>
                  <a:pt x="66752" y="356920"/>
                </a:cubicBezTo>
                <a:cubicBezTo>
                  <a:pt x="76302" y="347777"/>
                  <a:pt x="87783" y="343204"/>
                  <a:pt x="101194" y="343204"/>
                </a:cubicBezTo>
                <a:close/>
                <a:moveTo>
                  <a:pt x="110948" y="0"/>
                </a:moveTo>
                <a:cubicBezTo>
                  <a:pt x="135332" y="0"/>
                  <a:pt x="155448" y="3352"/>
                  <a:pt x="171298" y="10058"/>
                </a:cubicBezTo>
                <a:cubicBezTo>
                  <a:pt x="187148" y="16764"/>
                  <a:pt x="199746" y="25196"/>
                  <a:pt x="209093" y="35356"/>
                </a:cubicBezTo>
                <a:cubicBezTo>
                  <a:pt x="218440" y="45516"/>
                  <a:pt x="224943" y="56692"/>
                  <a:pt x="228600" y="68884"/>
                </a:cubicBezTo>
                <a:cubicBezTo>
                  <a:pt x="232258" y="81076"/>
                  <a:pt x="234087" y="92862"/>
                  <a:pt x="234087" y="104241"/>
                </a:cubicBezTo>
                <a:cubicBezTo>
                  <a:pt x="234087" y="118059"/>
                  <a:pt x="231547" y="130454"/>
                  <a:pt x="226467" y="141427"/>
                </a:cubicBezTo>
                <a:cubicBezTo>
                  <a:pt x="221387" y="152400"/>
                  <a:pt x="214986" y="162560"/>
                  <a:pt x="207264" y="171907"/>
                </a:cubicBezTo>
                <a:cubicBezTo>
                  <a:pt x="199543" y="181254"/>
                  <a:pt x="191212" y="190093"/>
                  <a:pt x="182271" y="198424"/>
                </a:cubicBezTo>
                <a:cubicBezTo>
                  <a:pt x="173330" y="206756"/>
                  <a:pt x="164999" y="215290"/>
                  <a:pt x="157277" y="224028"/>
                </a:cubicBezTo>
                <a:cubicBezTo>
                  <a:pt x="149556" y="232765"/>
                  <a:pt x="143155" y="242011"/>
                  <a:pt x="138075" y="251764"/>
                </a:cubicBezTo>
                <a:cubicBezTo>
                  <a:pt x="132995" y="261518"/>
                  <a:pt x="130455" y="272491"/>
                  <a:pt x="130455" y="284683"/>
                </a:cubicBezTo>
                <a:cubicBezTo>
                  <a:pt x="130455" y="286715"/>
                  <a:pt x="130455" y="289052"/>
                  <a:pt x="130455" y="291693"/>
                </a:cubicBezTo>
                <a:cubicBezTo>
                  <a:pt x="130455" y="294335"/>
                  <a:pt x="130658" y="296875"/>
                  <a:pt x="131064" y="299313"/>
                </a:cubicBezTo>
                <a:lnTo>
                  <a:pt x="67666" y="299313"/>
                </a:lnTo>
                <a:cubicBezTo>
                  <a:pt x="66853" y="295249"/>
                  <a:pt x="66244" y="290880"/>
                  <a:pt x="65837" y="286207"/>
                </a:cubicBezTo>
                <a:cubicBezTo>
                  <a:pt x="65431" y="281533"/>
                  <a:pt x="65228" y="277164"/>
                  <a:pt x="65228" y="273100"/>
                </a:cubicBezTo>
                <a:cubicBezTo>
                  <a:pt x="65228" y="259689"/>
                  <a:pt x="67463" y="247700"/>
                  <a:pt x="71933" y="237134"/>
                </a:cubicBezTo>
                <a:cubicBezTo>
                  <a:pt x="76404" y="226568"/>
                  <a:pt x="82093" y="216814"/>
                  <a:pt x="89002" y="207873"/>
                </a:cubicBezTo>
                <a:cubicBezTo>
                  <a:pt x="95911" y="198932"/>
                  <a:pt x="103328" y="190601"/>
                  <a:pt x="111252" y="182880"/>
                </a:cubicBezTo>
                <a:cubicBezTo>
                  <a:pt x="119177" y="175158"/>
                  <a:pt x="126594" y="167437"/>
                  <a:pt x="133503" y="159715"/>
                </a:cubicBezTo>
                <a:cubicBezTo>
                  <a:pt x="140412" y="151993"/>
                  <a:pt x="146101" y="144068"/>
                  <a:pt x="150572" y="135940"/>
                </a:cubicBezTo>
                <a:cubicBezTo>
                  <a:pt x="155042" y="127813"/>
                  <a:pt x="157277" y="118872"/>
                  <a:pt x="157277" y="109118"/>
                </a:cubicBezTo>
                <a:cubicBezTo>
                  <a:pt x="157277" y="95707"/>
                  <a:pt x="152705" y="84632"/>
                  <a:pt x="143561" y="75895"/>
                </a:cubicBezTo>
                <a:cubicBezTo>
                  <a:pt x="134417" y="67157"/>
                  <a:pt x="120701" y="62788"/>
                  <a:pt x="102413" y="62788"/>
                </a:cubicBezTo>
                <a:cubicBezTo>
                  <a:pt x="88189" y="62788"/>
                  <a:pt x="74575" y="64516"/>
                  <a:pt x="61570" y="67970"/>
                </a:cubicBezTo>
                <a:cubicBezTo>
                  <a:pt x="48565" y="71424"/>
                  <a:pt x="34951" y="77012"/>
                  <a:pt x="20727" y="84734"/>
                </a:cubicBezTo>
                <a:lnTo>
                  <a:pt x="0" y="28041"/>
                </a:lnTo>
                <a:cubicBezTo>
                  <a:pt x="15037" y="19507"/>
                  <a:pt x="32208" y="12700"/>
                  <a:pt x="51512" y="7620"/>
                </a:cubicBezTo>
                <a:cubicBezTo>
                  <a:pt x="70816" y="2540"/>
                  <a:pt x="90628" y="0"/>
                  <a:pt x="110948" y="0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accent2"/>
              </a:solidFill>
              <a:latin typeface="Ubuntu" panose="020B0504030602030204" pitchFamily="34" charset="0"/>
            </a:endParaRP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0905675D-9F03-7FE4-F8FE-973AE387AC9C}"/>
              </a:ext>
            </a:extLst>
          </p:cNvPr>
          <p:cNvSpPr txBox="1">
            <a:spLocks/>
          </p:cNvSpPr>
          <p:nvPr/>
        </p:nvSpPr>
        <p:spPr>
          <a:xfrm>
            <a:off x="906692" y="2577037"/>
            <a:ext cx="1766926" cy="36471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fr-FR" sz="2000" b="1" kern="1200" cap="all" baseline="0" dirty="0">
                <a:ln w="12700">
                  <a:noFill/>
                </a:ln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b="0" dirty="0">
                <a:latin typeface="Ubuntu Medium" panose="020B0504030602030204" pitchFamily="34" charset="0"/>
                <a:ea typeface="+mj-ea"/>
                <a:cs typeface="Arial" panose="020B0604020202020204" pitchFamily="34" charset="0"/>
              </a:rPr>
              <a:t>Collectivités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5A6A80-02DB-82F4-199A-58F84D95EBFF}"/>
              </a:ext>
            </a:extLst>
          </p:cNvPr>
          <p:cNvGrpSpPr/>
          <p:nvPr/>
        </p:nvGrpSpPr>
        <p:grpSpPr>
          <a:xfrm>
            <a:off x="1599307" y="2155996"/>
            <a:ext cx="381697" cy="381697"/>
            <a:chOff x="1469093" y="1296990"/>
            <a:chExt cx="360000" cy="360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5C97305-1E9C-983B-F79A-468AEB2FDE93}"/>
                </a:ext>
              </a:extLst>
            </p:cNvPr>
            <p:cNvSpPr/>
            <p:nvPr/>
          </p:nvSpPr>
          <p:spPr>
            <a:xfrm>
              <a:off x="1511512" y="1371266"/>
              <a:ext cx="275163" cy="211449"/>
            </a:xfrm>
            <a:custGeom>
              <a:avLst/>
              <a:gdLst>
                <a:gd name="connsiteX0" fmla="*/ 189182 w 275163"/>
                <a:gd name="connsiteY0" fmla="*/ 184963 h 211449"/>
                <a:gd name="connsiteX1" fmla="*/ 193401 w 275163"/>
                <a:gd name="connsiteY1" fmla="*/ 189182 h 211449"/>
                <a:gd name="connsiteX2" fmla="*/ 193401 w 275163"/>
                <a:gd name="connsiteY2" fmla="*/ 207228 h 211449"/>
                <a:gd name="connsiteX3" fmla="*/ 189182 w 275163"/>
                <a:gd name="connsiteY3" fmla="*/ 211447 h 211449"/>
                <a:gd name="connsiteX4" fmla="*/ 184963 w 275163"/>
                <a:gd name="connsiteY4" fmla="*/ 207228 h 211449"/>
                <a:gd name="connsiteX5" fmla="*/ 184963 w 275163"/>
                <a:gd name="connsiteY5" fmla="*/ 189182 h 211449"/>
                <a:gd name="connsiteX6" fmla="*/ 189182 w 275163"/>
                <a:gd name="connsiteY6" fmla="*/ 184963 h 211449"/>
                <a:gd name="connsiteX7" fmla="*/ 89934 w 275163"/>
                <a:gd name="connsiteY7" fmla="*/ 184963 h 211449"/>
                <a:gd name="connsiteX8" fmla="*/ 94153 w 275163"/>
                <a:gd name="connsiteY8" fmla="*/ 189182 h 211449"/>
                <a:gd name="connsiteX9" fmla="*/ 94153 w 275163"/>
                <a:gd name="connsiteY9" fmla="*/ 207228 h 211449"/>
                <a:gd name="connsiteX10" fmla="*/ 89934 w 275163"/>
                <a:gd name="connsiteY10" fmla="*/ 211447 h 211449"/>
                <a:gd name="connsiteX11" fmla="*/ 85715 w 275163"/>
                <a:gd name="connsiteY11" fmla="*/ 207228 h 211449"/>
                <a:gd name="connsiteX12" fmla="*/ 85715 w 275163"/>
                <a:gd name="connsiteY12" fmla="*/ 189182 h 211449"/>
                <a:gd name="connsiteX13" fmla="*/ 89934 w 275163"/>
                <a:gd name="connsiteY13" fmla="*/ 184963 h 211449"/>
                <a:gd name="connsiteX14" fmla="*/ 17753 w 275163"/>
                <a:gd name="connsiteY14" fmla="*/ 181517 h 211449"/>
                <a:gd name="connsiteX15" fmla="*/ 21972 w 275163"/>
                <a:gd name="connsiteY15" fmla="*/ 185736 h 211449"/>
                <a:gd name="connsiteX16" fmla="*/ 21972 w 275163"/>
                <a:gd name="connsiteY16" fmla="*/ 195515 h 211449"/>
                <a:gd name="connsiteX17" fmla="*/ 14636 w 275163"/>
                <a:gd name="connsiteY17" fmla="*/ 184634 h 211449"/>
                <a:gd name="connsiteX18" fmla="*/ 261256 w 275163"/>
                <a:gd name="connsiteY18" fmla="*/ 175940 h 211449"/>
                <a:gd name="connsiteX19" fmla="*/ 265475 w 275163"/>
                <a:gd name="connsiteY19" fmla="*/ 180159 h 211449"/>
                <a:gd name="connsiteX20" fmla="*/ 265475 w 275163"/>
                <a:gd name="connsiteY20" fmla="*/ 183001 h 211449"/>
                <a:gd name="connsiteX21" fmla="*/ 257037 w 275163"/>
                <a:gd name="connsiteY21" fmla="*/ 195517 h 211449"/>
                <a:gd name="connsiteX22" fmla="*/ 257037 w 275163"/>
                <a:gd name="connsiteY22" fmla="*/ 180159 h 211449"/>
                <a:gd name="connsiteX23" fmla="*/ 261256 w 275163"/>
                <a:gd name="connsiteY23" fmla="*/ 175940 h 211449"/>
                <a:gd name="connsiteX24" fmla="*/ 30996 w 275163"/>
                <a:gd name="connsiteY24" fmla="*/ 146873 h 211449"/>
                <a:gd name="connsiteX25" fmla="*/ 30996 w 275163"/>
                <a:gd name="connsiteY25" fmla="*/ 151370 h 211449"/>
                <a:gd name="connsiteX26" fmla="*/ 29970 w 275163"/>
                <a:gd name="connsiteY26" fmla="*/ 155491 h 211449"/>
                <a:gd name="connsiteX27" fmla="*/ 33893 w 275163"/>
                <a:gd name="connsiteY27" fmla="*/ 159219 h 211449"/>
                <a:gd name="connsiteX28" fmla="*/ 46727 w 275163"/>
                <a:gd name="connsiteY28" fmla="*/ 159220 h 211449"/>
                <a:gd name="connsiteX29" fmla="*/ 50651 w 275163"/>
                <a:gd name="connsiteY29" fmla="*/ 155492 h 211449"/>
                <a:gd name="connsiteX30" fmla="*/ 49624 w 275163"/>
                <a:gd name="connsiteY30" fmla="*/ 151370 h 211449"/>
                <a:gd name="connsiteX31" fmla="*/ 49625 w 275163"/>
                <a:gd name="connsiteY31" fmla="*/ 146876 h 211449"/>
                <a:gd name="connsiteX32" fmla="*/ 40311 w 275163"/>
                <a:gd name="connsiteY32" fmla="*/ 148289 h 211449"/>
                <a:gd name="connsiteX33" fmla="*/ 30996 w 275163"/>
                <a:gd name="connsiteY33" fmla="*/ 146873 h 211449"/>
                <a:gd name="connsiteX34" fmla="*/ 224874 w 275163"/>
                <a:gd name="connsiteY34" fmla="*/ 146798 h 211449"/>
                <a:gd name="connsiteX35" fmla="*/ 224875 w 275163"/>
                <a:gd name="connsiteY35" fmla="*/ 148578 h 211449"/>
                <a:gd name="connsiteX36" fmla="*/ 224614 w 275163"/>
                <a:gd name="connsiteY36" fmla="*/ 151085 h 211449"/>
                <a:gd name="connsiteX37" fmla="*/ 234189 w 275163"/>
                <a:gd name="connsiteY37" fmla="*/ 160659 h 211449"/>
                <a:gd name="connsiteX38" fmla="*/ 243809 w 275163"/>
                <a:gd name="connsiteY38" fmla="*/ 151040 h 211449"/>
                <a:gd name="connsiteX39" fmla="*/ 243504 w 275163"/>
                <a:gd name="connsiteY39" fmla="*/ 148581 h 211449"/>
                <a:gd name="connsiteX40" fmla="*/ 243504 w 275163"/>
                <a:gd name="connsiteY40" fmla="*/ 146882 h 211449"/>
                <a:gd name="connsiteX41" fmla="*/ 234201 w 275163"/>
                <a:gd name="connsiteY41" fmla="*/ 148289 h 211449"/>
                <a:gd name="connsiteX42" fmla="*/ 233230 w 275163"/>
                <a:gd name="connsiteY42" fmla="*/ 148274 h 211449"/>
                <a:gd name="connsiteX43" fmla="*/ 224874 w 275163"/>
                <a:gd name="connsiteY43" fmla="*/ 146798 h 211449"/>
                <a:gd name="connsiteX44" fmla="*/ 166044 w 275163"/>
                <a:gd name="connsiteY44" fmla="*/ 140099 h 211449"/>
                <a:gd name="connsiteX45" fmla="*/ 146138 w 275163"/>
                <a:gd name="connsiteY45" fmla="*/ 153706 h 211449"/>
                <a:gd name="connsiteX46" fmla="*/ 156696 w 275163"/>
                <a:gd name="connsiteY46" fmla="*/ 164264 h 211449"/>
                <a:gd name="connsiteX47" fmla="*/ 156931 w 275163"/>
                <a:gd name="connsiteY47" fmla="*/ 164348 h 211449"/>
                <a:gd name="connsiteX48" fmla="*/ 157145 w 275163"/>
                <a:gd name="connsiteY48" fmla="*/ 164219 h 211449"/>
                <a:gd name="connsiteX49" fmla="*/ 170268 w 275163"/>
                <a:gd name="connsiteY49" fmla="*/ 144536 h 211449"/>
                <a:gd name="connsiteX50" fmla="*/ 113072 w 275163"/>
                <a:gd name="connsiteY50" fmla="*/ 140098 h 211449"/>
                <a:gd name="connsiteX51" fmla="*/ 108850 w 275163"/>
                <a:gd name="connsiteY51" fmla="*/ 144535 h 211449"/>
                <a:gd name="connsiteX52" fmla="*/ 121972 w 275163"/>
                <a:gd name="connsiteY52" fmla="*/ 164218 h 211449"/>
                <a:gd name="connsiteX53" fmla="*/ 122186 w 275163"/>
                <a:gd name="connsiteY53" fmla="*/ 164346 h 211449"/>
                <a:gd name="connsiteX54" fmla="*/ 122421 w 275163"/>
                <a:gd name="connsiteY54" fmla="*/ 164263 h 211449"/>
                <a:gd name="connsiteX55" fmla="*/ 132979 w 275163"/>
                <a:gd name="connsiteY55" fmla="*/ 153704 h 211449"/>
                <a:gd name="connsiteX56" fmla="*/ 69202 w 275163"/>
                <a:gd name="connsiteY56" fmla="*/ 129029 h 211449"/>
                <a:gd name="connsiteX57" fmla="*/ 58063 w 275163"/>
                <a:gd name="connsiteY57" fmla="*/ 142783 h 211449"/>
                <a:gd name="connsiteX58" fmla="*/ 58062 w 275163"/>
                <a:gd name="connsiteY58" fmla="*/ 147815 h 211449"/>
                <a:gd name="connsiteX59" fmla="*/ 71604 w 275163"/>
                <a:gd name="connsiteY59" fmla="*/ 139109 h 211449"/>
                <a:gd name="connsiteX60" fmla="*/ 69202 w 275163"/>
                <a:gd name="connsiteY60" fmla="*/ 129029 h 211449"/>
                <a:gd name="connsiteX61" fmla="*/ 11421 w 275163"/>
                <a:gd name="connsiteY61" fmla="*/ 129005 h 211449"/>
                <a:gd name="connsiteX62" fmla="*/ 9016 w 275163"/>
                <a:gd name="connsiteY62" fmla="*/ 139108 h 211449"/>
                <a:gd name="connsiteX63" fmla="*/ 22557 w 275163"/>
                <a:gd name="connsiteY63" fmla="*/ 147801 h 211449"/>
                <a:gd name="connsiteX64" fmla="*/ 22557 w 275163"/>
                <a:gd name="connsiteY64" fmla="*/ 142744 h 211449"/>
                <a:gd name="connsiteX65" fmla="*/ 11421 w 275163"/>
                <a:gd name="connsiteY65" fmla="*/ 129005 h 211449"/>
                <a:gd name="connsiteX66" fmla="*/ 116710 w 275163"/>
                <a:gd name="connsiteY66" fmla="*/ 124487 h 211449"/>
                <a:gd name="connsiteX67" fmla="*/ 116710 w 275163"/>
                <a:gd name="connsiteY67" fmla="*/ 132363 h 211449"/>
                <a:gd name="connsiteX68" fmla="*/ 139558 w 275163"/>
                <a:gd name="connsiteY68" fmla="*/ 147980 h 211449"/>
                <a:gd name="connsiteX69" fmla="*/ 162407 w 275163"/>
                <a:gd name="connsiteY69" fmla="*/ 132363 h 211449"/>
                <a:gd name="connsiteX70" fmla="*/ 162407 w 275163"/>
                <a:gd name="connsiteY70" fmla="*/ 124655 h 211449"/>
                <a:gd name="connsiteX71" fmla="*/ 139602 w 275163"/>
                <a:gd name="connsiteY71" fmla="*/ 130244 h 211449"/>
                <a:gd name="connsiteX72" fmla="*/ 136282 w 275163"/>
                <a:gd name="connsiteY72" fmla="*/ 130137 h 211449"/>
                <a:gd name="connsiteX73" fmla="*/ 116710 w 275163"/>
                <a:gd name="connsiteY73" fmla="*/ 124487 h 211449"/>
                <a:gd name="connsiteX74" fmla="*/ 220654 w 275163"/>
                <a:gd name="connsiteY74" fmla="*/ 90225 h 211449"/>
                <a:gd name="connsiteX75" fmla="*/ 249609 w 275163"/>
                <a:gd name="connsiteY75" fmla="*/ 95182 h 211449"/>
                <a:gd name="connsiteX76" fmla="*/ 251496 w 275163"/>
                <a:gd name="connsiteY76" fmla="*/ 100843 h 211449"/>
                <a:gd name="connsiteX77" fmla="*/ 247719 w 275163"/>
                <a:gd name="connsiteY77" fmla="*/ 103176 h 211449"/>
                <a:gd name="connsiteX78" fmla="*/ 245835 w 275163"/>
                <a:gd name="connsiteY78" fmla="*/ 102730 h 211449"/>
                <a:gd name="connsiteX79" fmla="*/ 220654 w 275163"/>
                <a:gd name="connsiteY79" fmla="*/ 98663 h 211449"/>
                <a:gd name="connsiteX80" fmla="*/ 216435 w 275163"/>
                <a:gd name="connsiteY80" fmla="*/ 94444 h 211449"/>
                <a:gd name="connsiteX81" fmla="*/ 220654 w 275163"/>
                <a:gd name="connsiteY81" fmla="*/ 90225 h 211449"/>
                <a:gd name="connsiteX82" fmla="*/ 40311 w 275163"/>
                <a:gd name="connsiteY82" fmla="*/ 76109 h 211449"/>
                <a:gd name="connsiteX83" fmla="*/ 21470 w 275163"/>
                <a:gd name="connsiteY83" fmla="*/ 84096 h 211449"/>
                <a:gd name="connsiteX84" fmla="*/ 12940 w 275163"/>
                <a:gd name="connsiteY84" fmla="*/ 103767 h 211449"/>
                <a:gd name="connsiteX85" fmla="*/ 12588 w 275163"/>
                <a:gd name="connsiteY85" fmla="*/ 111759 h 211449"/>
                <a:gd name="connsiteX86" fmla="*/ 12552 w 275163"/>
                <a:gd name="connsiteY86" fmla="*/ 112845 h 211449"/>
                <a:gd name="connsiteX87" fmla="*/ 13244 w 275163"/>
                <a:gd name="connsiteY87" fmla="*/ 112783 h 211449"/>
                <a:gd name="connsiteX88" fmla="*/ 17463 w 275163"/>
                <a:gd name="connsiteY88" fmla="*/ 117002 h 211449"/>
                <a:gd name="connsiteX89" fmla="*/ 40312 w 275163"/>
                <a:gd name="connsiteY89" fmla="*/ 139851 h 211449"/>
                <a:gd name="connsiteX90" fmla="*/ 62879 w 275163"/>
                <a:gd name="connsiteY90" fmla="*/ 120549 h 211449"/>
                <a:gd name="connsiteX91" fmla="*/ 33048 w 275163"/>
                <a:gd name="connsiteY91" fmla="*/ 103212 h 211449"/>
                <a:gd name="connsiteX92" fmla="*/ 26713 w 275163"/>
                <a:gd name="connsiteY92" fmla="*/ 109781 h 211449"/>
                <a:gd name="connsiteX93" fmla="*/ 20747 w 275163"/>
                <a:gd name="connsiteY93" fmla="*/ 109889 h 211449"/>
                <a:gd name="connsiteX94" fmla="*/ 20639 w 275163"/>
                <a:gd name="connsiteY94" fmla="*/ 103923 h 211449"/>
                <a:gd name="connsiteX95" fmla="*/ 28252 w 275163"/>
                <a:gd name="connsiteY95" fmla="*/ 96028 h 211449"/>
                <a:gd name="connsiteX96" fmla="*/ 31172 w 275163"/>
                <a:gd name="connsiteY96" fmla="*/ 94739 h 211449"/>
                <a:gd name="connsiteX97" fmla="*/ 47220 w 275163"/>
                <a:gd name="connsiteY97" fmla="*/ 97282 h 211449"/>
                <a:gd name="connsiteX98" fmla="*/ 68060 w 275163"/>
                <a:gd name="connsiteY98" fmla="*/ 112510 h 211449"/>
                <a:gd name="connsiteX99" fmla="*/ 68035 w 275163"/>
                <a:gd name="connsiteY99" fmla="*/ 111758 h 211449"/>
                <a:gd name="connsiteX100" fmla="*/ 67682 w 275163"/>
                <a:gd name="connsiteY100" fmla="*/ 103767 h 211449"/>
                <a:gd name="connsiteX101" fmla="*/ 59151 w 275163"/>
                <a:gd name="connsiteY101" fmla="*/ 84096 h 211449"/>
                <a:gd name="connsiteX102" fmla="*/ 40311 w 275163"/>
                <a:gd name="connsiteY102" fmla="*/ 76109 h 211449"/>
                <a:gd name="connsiteX103" fmla="*/ 225166 w 275163"/>
                <a:gd name="connsiteY103" fmla="*/ 76108 h 211449"/>
                <a:gd name="connsiteX104" fmla="*/ 206829 w 275163"/>
                <a:gd name="connsiteY104" fmla="*/ 94445 h 211449"/>
                <a:gd name="connsiteX105" fmla="*/ 206829 w 275163"/>
                <a:gd name="connsiteY105" fmla="*/ 94697 h 211449"/>
                <a:gd name="connsiteX106" fmla="*/ 208288 w 275163"/>
                <a:gd name="connsiteY106" fmla="*/ 100880 h 211449"/>
                <a:gd name="connsiteX107" fmla="*/ 210895 w 275163"/>
                <a:gd name="connsiteY107" fmla="*/ 106093 h 211449"/>
                <a:gd name="connsiteX108" fmla="*/ 211340 w 275163"/>
                <a:gd name="connsiteY108" fmla="*/ 107979 h 211449"/>
                <a:gd name="connsiteX109" fmla="*/ 211340 w 275163"/>
                <a:gd name="connsiteY109" fmla="*/ 115867 h 211449"/>
                <a:gd name="connsiteX110" fmla="*/ 233483 w 275163"/>
                <a:gd name="connsiteY110" fmla="*/ 139840 h 211449"/>
                <a:gd name="connsiteX111" fmla="*/ 250100 w 275163"/>
                <a:gd name="connsiteY111" fmla="*/ 133400 h 211449"/>
                <a:gd name="connsiteX112" fmla="*/ 257038 w 275163"/>
                <a:gd name="connsiteY112" fmla="*/ 117002 h 211449"/>
                <a:gd name="connsiteX113" fmla="*/ 257038 w 275163"/>
                <a:gd name="connsiteY113" fmla="*/ 107979 h 211449"/>
                <a:gd name="connsiteX114" fmla="*/ 257483 w 275163"/>
                <a:gd name="connsiteY114" fmla="*/ 106093 h 211449"/>
                <a:gd name="connsiteX115" fmla="*/ 259613 w 275163"/>
                <a:gd name="connsiteY115" fmla="*/ 101833 h 211449"/>
                <a:gd name="connsiteX116" fmla="*/ 261549 w 275163"/>
                <a:gd name="connsiteY116" fmla="*/ 93632 h 211449"/>
                <a:gd name="connsiteX117" fmla="*/ 261549 w 275163"/>
                <a:gd name="connsiteY117" fmla="*/ 76108 h 211449"/>
                <a:gd name="connsiteX118" fmla="*/ 141761 w 275163"/>
                <a:gd name="connsiteY118" fmla="*/ 38680 h 211449"/>
                <a:gd name="connsiteX119" fmla="*/ 174120 w 275163"/>
                <a:gd name="connsiteY119" fmla="*/ 50861 h 211449"/>
                <a:gd name="connsiteX120" fmla="*/ 174120 w 275163"/>
                <a:gd name="connsiteY120" fmla="*/ 56827 h 211449"/>
                <a:gd name="connsiteX121" fmla="*/ 168153 w 275163"/>
                <a:gd name="connsiteY121" fmla="*/ 56827 h 211449"/>
                <a:gd name="connsiteX122" fmla="*/ 139829 w 275163"/>
                <a:gd name="connsiteY122" fmla="*/ 47010 h 211449"/>
                <a:gd name="connsiteX123" fmla="*/ 112418 w 275163"/>
                <a:gd name="connsiteY123" fmla="*/ 48349 h 211449"/>
                <a:gd name="connsiteX124" fmla="*/ 112197 w 275163"/>
                <a:gd name="connsiteY124" fmla="*/ 48635 h 211449"/>
                <a:gd name="connsiteX125" fmla="*/ 112197 w 275163"/>
                <a:gd name="connsiteY125" fmla="*/ 58355 h 211449"/>
                <a:gd name="connsiteX126" fmla="*/ 107978 w 275163"/>
                <a:gd name="connsiteY126" fmla="*/ 62574 h 211449"/>
                <a:gd name="connsiteX127" fmla="*/ 103759 w 275163"/>
                <a:gd name="connsiteY127" fmla="*/ 58355 h 211449"/>
                <a:gd name="connsiteX128" fmla="*/ 103759 w 275163"/>
                <a:gd name="connsiteY128" fmla="*/ 48635 h 211449"/>
                <a:gd name="connsiteX129" fmla="*/ 111160 w 275163"/>
                <a:gd name="connsiteY129" fmla="*/ 40006 h 211449"/>
                <a:gd name="connsiteX130" fmla="*/ 141761 w 275163"/>
                <a:gd name="connsiteY130" fmla="*/ 38680 h 211449"/>
                <a:gd name="connsiteX131" fmla="*/ 126024 w 275163"/>
                <a:gd name="connsiteY131" fmla="*/ 8439 h 211449"/>
                <a:gd name="connsiteX132" fmla="*/ 94153 w 275163"/>
                <a:gd name="connsiteY132" fmla="*/ 40310 h 211449"/>
                <a:gd name="connsiteX133" fmla="*/ 94153 w 275163"/>
                <a:gd name="connsiteY133" fmla="*/ 49332 h 211449"/>
                <a:gd name="connsiteX134" fmla="*/ 98245 w 275163"/>
                <a:gd name="connsiteY134" fmla="*/ 67063 h 211449"/>
                <a:gd name="connsiteX135" fmla="*/ 98665 w 275163"/>
                <a:gd name="connsiteY135" fmla="*/ 68898 h 211449"/>
                <a:gd name="connsiteX136" fmla="*/ 98665 w 275163"/>
                <a:gd name="connsiteY136" fmla="*/ 79366 h 211449"/>
                <a:gd name="connsiteX137" fmla="*/ 136828 w 275163"/>
                <a:gd name="connsiteY137" fmla="*/ 121717 h 211449"/>
                <a:gd name="connsiteX138" fmla="*/ 164207 w 275163"/>
                <a:gd name="connsiteY138" fmla="*/ 113549 h 211449"/>
                <a:gd name="connsiteX139" fmla="*/ 164279 w 275163"/>
                <a:gd name="connsiteY139" fmla="*/ 113496 h 211449"/>
                <a:gd name="connsiteX140" fmla="*/ 167518 w 275163"/>
                <a:gd name="connsiteY140" fmla="*/ 110754 h 211449"/>
                <a:gd name="connsiteX141" fmla="*/ 180452 w 275163"/>
                <a:gd name="connsiteY141" fmla="*/ 80912 h 211449"/>
                <a:gd name="connsiteX142" fmla="*/ 180452 w 275163"/>
                <a:gd name="connsiteY142" fmla="*/ 68898 h 211449"/>
                <a:gd name="connsiteX143" fmla="*/ 180872 w 275163"/>
                <a:gd name="connsiteY143" fmla="*/ 67064 h 211449"/>
                <a:gd name="connsiteX144" fmla="*/ 184963 w 275163"/>
                <a:gd name="connsiteY144" fmla="*/ 49333 h 211449"/>
                <a:gd name="connsiteX145" fmla="*/ 184963 w 275163"/>
                <a:gd name="connsiteY145" fmla="*/ 8439 h 211449"/>
                <a:gd name="connsiteX146" fmla="*/ 126024 w 275163"/>
                <a:gd name="connsiteY146" fmla="*/ 0 h 211449"/>
                <a:gd name="connsiteX147" fmla="*/ 189183 w 275163"/>
                <a:gd name="connsiteY147" fmla="*/ 0 h 211449"/>
                <a:gd name="connsiteX148" fmla="*/ 193402 w 275163"/>
                <a:gd name="connsiteY148" fmla="*/ 4219 h 211449"/>
                <a:gd name="connsiteX149" fmla="*/ 193402 w 275163"/>
                <a:gd name="connsiteY149" fmla="*/ 49331 h 211449"/>
                <a:gd name="connsiteX150" fmla="*/ 188891 w 275163"/>
                <a:gd name="connsiteY150" fmla="*/ 69840 h 211449"/>
                <a:gd name="connsiteX151" fmla="*/ 188891 w 275163"/>
                <a:gd name="connsiteY151" fmla="*/ 80911 h 211449"/>
                <a:gd name="connsiteX152" fmla="*/ 173289 w 275163"/>
                <a:gd name="connsiteY152" fmla="*/ 116909 h 211449"/>
                <a:gd name="connsiteX153" fmla="*/ 170845 w 275163"/>
                <a:gd name="connsiteY153" fmla="*/ 119041 h 211449"/>
                <a:gd name="connsiteX154" fmla="*/ 170845 w 275163"/>
                <a:gd name="connsiteY154" fmla="*/ 132903 h 211449"/>
                <a:gd name="connsiteX155" fmla="*/ 178705 w 275163"/>
                <a:gd name="connsiteY155" fmla="*/ 141160 h 211449"/>
                <a:gd name="connsiteX156" fmla="*/ 179855 w 275163"/>
                <a:gd name="connsiteY156" fmla="*/ 144390 h 211449"/>
                <a:gd name="connsiteX157" fmla="*/ 204451 w 275163"/>
                <a:gd name="connsiteY157" fmla="*/ 153334 h 211449"/>
                <a:gd name="connsiteX158" fmla="*/ 212953 w 275163"/>
                <a:gd name="connsiteY158" fmla="*/ 150905 h 211449"/>
                <a:gd name="connsiteX159" fmla="*/ 216437 w 275163"/>
                <a:gd name="connsiteY159" fmla="*/ 148580 h 211449"/>
                <a:gd name="connsiteX160" fmla="*/ 216436 w 275163"/>
                <a:gd name="connsiteY160" fmla="*/ 142484 h 211449"/>
                <a:gd name="connsiteX161" fmla="*/ 202902 w 275163"/>
                <a:gd name="connsiteY161" fmla="*/ 115866 h 211449"/>
                <a:gd name="connsiteX162" fmla="*/ 202902 w 275163"/>
                <a:gd name="connsiteY162" fmla="*/ 108975 h 211449"/>
                <a:gd name="connsiteX163" fmla="*/ 200741 w 275163"/>
                <a:gd name="connsiteY163" fmla="*/ 104653 h 211449"/>
                <a:gd name="connsiteX164" fmla="*/ 198391 w 275163"/>
                <a:gd name="connsiteY164" fmla="*/ 94696 h 211449"/>
                <a:gd name="connsiteX165" fmla="*/ 198391 w 275163"/>
                <a:gd name="connsiteY165" fmla="*/ 94445 h 211449"/>
                <a:gd name="connsiteX166" fmla="*/ 225166 w 275163"/>
                <a:gd name="connsiteY166" fmla="*/ 67669 h 211449"/>
                <a:gd name="connsiteX167" fmla="*/ 265768 w 275163"/>
                <a:gd name="connsiteY167" fmla="*/ 67669 h 211449"/>
                <a:gd name="connsiteX168" fmla="*/ 269987 w 275163"/>
                <a:gd name="connsiteY168" fmla="*/ 71888 h 211449"/>
                <a:gd name="connsiteX169" fmla="*/ 269987 w 275163"/>
                <a:gd name="connsiteY169" fmla="*/ 93631 h 211449"/>
                <a:gd name="connsiteX170" fmla="*/ 267161 w 275163"/>
                <a:gd name="connsiteY170" fmla="*/ 105606 h 211449"/>
                <a:gd name="connsiteX171" fmla="*/ 265476 w 275163"/>
                <a:gd name="connsiteY171" fmla="*/ 108975 h 211449"/>
                <a:gd name="connsiteX172" fmla="*/ 265476 w 275163"/>
                <a:gd name="connsiteY172" fmla="*/ 117001 h 211449"/>
                <a:gd name="connsiteX173" fmla="*/ 255976 w 275163"/>
                <a:gd name="connsiteY173" fmla="*/ 139456 h 211449"/>
                <a:gd name="connsiteX174" fmla="*/ 251942 w 275163"/>
                <a:gd name="connsiteY174" fmla="*/ 142764 h 211449"/>
                <a:gd name="connsiteX175" fmla="*/ 251942 w 275163"/>
                <a:gd name="connsiteY175" fmla="*/ 148581 h 211449"/>
                <a:gd name="connsiteX176" fmla="*/ 253220 w 275163"/>
                <a:gd name="connsiteY176" fmla="*/ 150275 h 211449"/>
                <a:gd name="connsiteX177" fmla="*/ 270645 w 275163"/>
                <a:gd name="connsiteY177" fmla="*/ 155253 h 211449"/>
                <a:gd name="connsiteX178" fmla="*/ 275163 w 275163"/>
                <a:gd name="connsiteY178" fmla="*/ 158364 h 211449"/>
                <a:gd name="connsiteX179" fmla="*/ 272922 w 275163"/>
                <a:gd name="connsiteY179" fmla="*/ 169461 h 211449"/>
                <a:gd name="connsiteX180" fmla="*/ 268327 w 275163"/>
                <a:gd name="connsiteY180" fmla="*/ 163369 h 211449"/>
                <a:gd name="connsiteX181" fmla="*/ 250901 w 275163"/>
                <a:gd name="connsiteY181" fmla="*/ 158391 h 211449"/>
                <a:gd name="connsiteX182" fmla="*/ 249106 w 275163"/>
                <a:gd name="connsiteY182" fmla="*/ 157678 h 211449"/>
                <a:gd name="connsiteX183" fmla="*/ 238408 w 275163"/>
                <a:gd name="connsiteY183" fmla="*/ 168376 h 211449"/>
                <a:gd name="connsiteX184" fmla="*/ 238408 w 275163"/>
                <a:gd name="connsiteY184" fmla="*/ 207229 h 211449"/>
                <a:gd name="connsiteX185" fmla="*/ 234189 w 275163"/>
                <a:gd name="connsiteY185" fmla="*/ 211449 h 211449"/>
                <a:gd name="connsiteX186" fmla="*/ 229970 w 275163"/>
                <a:gd name="connsiteY186" fmla="*/ 207229 h 211449"/>
                <a:gd name="connsiteX187" fmla="*/ 229970 w 275163"/>
                <a:gd name="connsiteY187" fmla="*/ 168376 h 211449"/>
                <a:gd name="connsiteX188" fmla="*/ 219197 w 275163"/>
                <a:gd name="connsiteY188" fmla="*/ 157603 h 211449"/>
                <a:gd name="connsiteX189" fmla="*/ 215271 w 275163"/>
                <a:gd name="connsiteY189" fmla="*/ 159021 h 211449"/>
                <a:gd name="connsiteX190" fmla="*/ 214228 w 275163"/>
                <a:gd name="connsiteY190" fmla="*/ 159318 h 211449"/>
                <a:gd name="connsiteX191" fmla="*/ 220469 w 275163"/>
                <a:gd name="connsiteY191" fmla="*/ 174756 h 211449"/>
                <a:gd name="connsiteX192" fmla="*/ 220469 w 275163"/>
                <a:gd name="connsiteY192" fmla="*/ 207229 h 211449"/>
                <a:gd name="connsiteX193" fmla="*/ 216250 w 275163"/>
                <a:gd name="connsiteY193" fmla="*/ 211449 h 211449"/>
                <a:gd name="connsiteX194" fmla="*/ 212031 w 275163"/>
                <a:gd name="connsiteY194" fmla="*/ 207229 h 211449"/>
                <a:gd name="connsiteX195" fmla="*/ 212031 w 275163"/>
                <a:gd name="connsiteY195" fmla="*/ 174756 h 211449"/>
                <a:gd name="connsiteX196" fmla="*/ 202929 w 275163"/>
                <a:gd name="connsiteY196" fmla="*/ 161762 h 211449"/>
                <a:gd name="connsiteX197" fmla="*/ 175560 w 275163"/>
                <a:gd name="connsiteY197" fmla="*/ 151810 h 211449"/>
                <a:gd name="connsiteX198" fmla="*/ 164166 w 275163"/>
                <a:gd name="connsiteY198" fmla="*/ 168900 h 211449"/>
                <a:gd name="connsiteX199" fmla="*/ 157762 w 275163"/>
                <a:gd name="connsiteY199" fmla="*/ 172746 h 211449"/>
                <a:gd name="connsiteX200" fmla="*/ 156892 w 275163"/>
                <a:gd name="connsiteY200" fmla="*/ 172788 h 211449"/>
                <a:gd name="connsiteX201" fmla="*/ 150728 w 275163"/>
                <a:gd name="connsiteY201" fmla="*/ 170230 h 211449"/>
                <a:gd name="connsiteX202" fmla="*/ 143777 w 275163"/>
                <a:gd name="connsiteY202" fmla="*/ 163279 h 211449"/>
                <a:gd name="connsiteX203" fmla="*/ 143777 w 275163"/>
                <a:gd name="connsiteY203" fmla="*/ 207229 h 211449"/>
                <a:gd name="connsiteX204" fmla="*/ 139558 w 275163"/>
                <a:gd name="connsiteY204" fmla="*/ 211448 h 211449"/>
                <a:gd name="connsiteX205" fmla="*/ 135339 w 275163"/>
                <a:gd name="connsiteY205" fmla="*/ 207229 h 211449"/>
                <a:gd name="connsiteX206" fmla="*/ 135339 w 275163"/>
                <a:gd name="connsiteY206" fmla="*/ 163279 h 211449"/>
                <a:gd name="connsiteX207" fmla="*/ 128388 w 275163"/>
                <a:gd name="connsiteY207" fmla="*/ 170230 h 211449"/>
                <a:gd name="connsiteX208" fmla="*/ 122224 w 275163"/>
                <a:gd name="connsiteY208" fmla="*/ 172788 h 211449"/>
                <a:gd name="connsiteX209" fmla="*/ 121353 w 275163"/>
                <a:gd name="connsiteY209" fmla="*/ 172745 h 211449"/>
                <a:gd name="connsiteX210" fmla="*/ 114950 w 275163"/>
                <a:gd name="connsiteY210" fmla="*/ 168900 h 211449"/>
                <a:gd name="connsiteX211" fmla="*/ 103556 w 275163"/>
                <a:gd name="connsiteY211" fmla="*/ 151809 h 211449"/>
                <a:gd name="connsiteX212" fmla="*/ 76186 w 275163"/>
                <a:gd name="connsiteY212" fmla="*/ 161761 h 211449"/>
                <a:gd name="connsiteX213" fmla="*/ 67085 w 275163"/>
                <a:gd name="connsiteY213" fmla="*/ 174754 h 211449"/>
                <a:gd name="connsiteX214" fmla="*/ 67085 w 275163"/>
                <a:gd name="connsiteY214" fmla="*/ 207228 h 211449"/>
                <a:gd name="connsiteX215" fmla="*/ 62866 w 275163"/>
                <a:gd name="connsiteY215" fmla="*/ 211448 h 211449"/>
                <a:gd name="connsiteX216" fmla="*/ 58647 w 275163"/>
                <a:gd name="connsiteY216" fmla="*/ 207228 h 211449"/>
                <a:gd name="connsiteX217" fmla="*/ 58647 w 275163"/>
                <a:gd name="connsiteY217" fmla="*/ 174754 h 211449"/>
                <a:gd name="connsiteX218" fmla="*/ 62040 w 275163"/>
                <a:gd name="connsiteY218" fmla="*/ 162974 h 211449"/>
                <a:gd name="connsiteX219" fmla="*/ 57443 w 275163"/>
                <a:gd name="connsiteY219" fmla="*/ 160676 h 211449"/>
                <a:gd name="connsiteX220" fmla="*/ 52539 w 275163"/>
                <a:gd name="connsiteY220" fmla="*/ 165336 h 211449"/>
                <a:gd name="connsiteX221" fmla="*/ 40309 w 275163"/>
                <a:gd name="connsiteY221" fmla="*/ 170224 h 211449"/>
                <a:gd name="connsiteX222" fmla="*/ 28080 w 275163"/>
                <a:gd name="connsiteY222" fmla="*/ 165336 h 211449"/>
                <a:gd name="connsiteX223" fmla="*/ 23176 w 275163"/>
                <a:gd name="connsiteY223" fmla="*/ 160675 h 211449"/>
                <a:gd name="connsiteX224" fmla="*/ 9076 w 275163"/>
                <a:gd name="connsiteY224" fmla="*/ 167725 h 211449"/>
                <a:gd name="connsiteX225" fmla="*/ 6559 w 275163"/>
                <a:gd name="connsiteY225" fmla="*/ 171797 h 211449"/>
                <a:gd name="connsiteX226" fmla="*/ 4481 w 275163"/>
                <a:gd name="connsiteY226" fmla="*/ 161504 h 211449"/>
                <a:gd name="connsiteX227" fmla="*/ 5302 w 275163"/>
                <a:gd name="connsiteY227" fmla="*/ 160176 h 211449"/>
                <a:gd name="connsiteX228" fmla="*/ 16625 w 275163"/>
                <a:gd name="connsiteY228" fmla="*/ 154515 h 211449"/>
                <a:gd name="connsiteX229" fmla="*/ 446 w 275163"/>
                <a:gd name="connsiteY229" fmla="*/ 141445 h 211449"/>
                <a:gd name="connsiteX230" fmla="*/ 446 w 275163"/>
                <a:gd name="connsiteY230" fmla="*/ 137671 h 211449"/>
                <a:gd name="connsiteX231" fmla="*/ 4152 w 275163"/>
                <a:gd name="connsiteY231" fmla="*/ 111479 h 211449"/>
                <a:gd name="connsiteX232" fmla="*/ 4522 w 275163"/>
                <a:gd name="connsiteY232" fmla="*/ 103168 h 211449"/>
                <a:gd name="connsiteX233" fmla="*/ 40309 w 275163"/>
                <a:gd name="connsiteY233" fmla="*/ 67669 h 211449"/>
                <a:gd name="connsiteX234" fmla="*/ 76097 w 275163"/>
                <a:gd name="connsiteY234" fmla="*/ 103168 h 211449"/>
                <a:gd name="connsiteX235" fmla="*/ 76467 w 275163"/>
                <a:gd name="connsiteY235" fmla="*/ 111478 h 211449"/>
                <a:gd name="connsiteX236" fmla="*/ 80173 w 275163"/>
                <a:gd name="connsiteY236" fmla="*/ 137671 h 211449"/>
                <a:gd name="connsiteX237" fmla="*/ 80173 w 275163"/>
                <a:gd name="connsiteY237" fmla="*/ 141445 h 211449"/>
                <a:gd name="connsiteX238" fmla="*/ 64010 w 275163"/>
                <a:gd name="connsiteY238" fmla="*/ 154525 h 211449"/>
                <a:gd name="connsiteX239" fmla="*/ 68087 w 275163"/>
                <a:gd name="connsiteY239" fmla="*/ 156563 h 211449"/>
                <a:gd name="connsiteX240" fmla="*/ 73303 w 275163"/>
                <a:gd name="connsiteY240" fmla="*/ 153830 h 211449"/>
                <a:gd name="connsiteX241" fmla="*/ 99262 w 275163"/>
                <a:gd name="connsiteY241" fmla="*/ 144391 h 211449"/>
                <a:gd name="connsiteX242" fmla="*/ 100412 w 275163"/>
                <a:gd name="connsiteY242" fmla="*/ 141160 h 211449"/>
                <a:gd name="connsiteX243" fmla="*/ 108272 w 275163"/>
                <a:gd name="connsiteY243" fmla="*/ 132903 h 211449"/>
                <a:gd name="connsiteX244" fmla="*/ 108272 w 275163"/>
                <a:gd name="connsiteY244" fmla="*/ 118715 h 211449"/>
                <a:gd name="connsiteX245" fmla="*/ 90226 w 275163"/>
                <a:gd name="connsiteY245" fmla="*/ 79366 h 211449"/>
                <a:gd name="connsiteX246" fmla="*/ 90226 w 275163"/>
                <a:gd name="connsiteY246" fmla="*/ 69842 h 211449"/>
                <a:gd name="connsiteX247" fmla="*/ 85715 w 275163"/>
                <a:gd name="connsiteY247" fmla="*/ 49332 h 211449"/>
                <a:gd name="connsiteX248" fmla="*/ 85715 w 275163"/>
                <a:gd name="connsiteY248" fmla="*/ 40309 h 211449"/>
                <a:gd name="connsiteX249" fmla="*/ 126024 w 275163"/>
                <a:gd name="connsiteY249" fmla="*/ 0 h 21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275163" h="211449">
                  <a:moveTo>
                    <a:pt x="189182" y="184963"/>
                  </a:moveTo>
                  <a:cubicBezTo>
                    <a:pt x="191512" y="184963"/>
                    <a:pt x="193401" y="186853"/>
                    <a:pt x="193401" y="189182"/>
                  </a:cubicBezTo>
                  <a:lnTo>
                    <a:pt x="193401" y="207228"/>
                  </a:lnTo>
                  <a:cubicBezTo>
                    <a:pt x="193401" y="209558"/>
                    <a:pt x="191512" y="211447"/>
                    <a:pt x="189182" y="211447"/>
                  </a:cubicBezTo>
                  <a:cubicBezTo>
                    <a:pt x="186852" y="211447"/>
                    <a:pt x="184963" y="209558"/>
                    <a:pt x="184963" y="207228"/>
                  </a:cubicBezTo>
                  <a:lnTo>
                    <a:pt x="184963" y="189182"/>
                  </a:lnTo>
                  <a:cubicBezTo>
                    <a:pt x="184963" y="186852"/>
                    <a:pt x="186852" y="184963"/>
                    <a:pt x="189182" y="184963"/>
                  </a:cubicBezTo>
                  <a:close/>
                  <a:moveTo>
                    <a:pt x="89934" y="184963"/>
                  </a:moveTo>
                  <a:cubicBezTo>
                    <a:pt x="92264" y="184963"/>
                    <a:pt x="94153" y="186853"/>
                    <a:pt x="94153" y="189182"/>
                  </a:cubicBezTo>
                  <a:lnTo>
                    <a:pt x="94153" y="207228"/>
                  </a:lnTo>
                  <a:cubicBezTo>
                    <a:pt x="94153" y="209558"/>
                    <a:pt x="92264" y="211447"/>
                    <a:pt x="89934" y="211447"/>
                  </a:cubicBezTo>
                  <a:cubicBezTo>
                    <a:pt x="87604" y="211447"/>
                    <a:pt x="85715" y="209558"/>
                    <a:pt x="85715" y="207228"/>
                  </a:cubicBezTo>
                  <a:lnTo>
                    <a:pt x="85715" y="189182"/>
                  </a:lnTo>
                  <a:cubicBezTo>
                    <a:pt x="85715" y="186852"/>
                    <a:pt x="87604" y="184963"/>
                    <a:pt x="89934" y="184963"/>
                  </a:cubicBezTo>
                  <a:close/>
                  <a:moveTo>
                    <a:pt x="17753" y="181517"/>
                  </a:moveTo>
                  <a:cubicBezTo>
                    <a:pt x="20083" y="181517"/>
                    <a:pt x="21972" y="183407"/>
                    <a:pt x="21972" y="185736"/>
                  </a:cubicBezTo>
                  <a:lnTo>
                    <a:pt x="21972" y="195515"/>
                  </a:lnTo>
                  <a:lnTo>
                    <a:pt x="14636" y="184634"/>
                  </a:lnTo>
                  <a:close/>
                  <a:moveTo>
                    <a:pt x="261256" y="175940"/>
                  </a:moveTo>
                  <a:cubicBezTo>
                    <a:pt x="263586" y="175940"/>
                    <a:pt x="265475" y="177830"/>
                    <a:pt x="265475" y="180159"/>
                  </a:cubicBezTo>
                  <a:lnTo>
                    <a:pt x="265475" y="183001"/>
                  </a:lnTo>
                  <a:lnTo>
                    <a:pt x="257037" y="195517"/>
                  </a:lnTo>
                  <a:lnTo>
                    <a:pt x="257037" y="180159"/>
                  </a:lnTo>
                  <a:cubicBezTo>
                    <a:pt x="257037" y="177829"/>
                    <a:pt x="258926" y="175940"/>
                    <a:pt x="261256" y="175940"/>
                  </a:cubicBezTo>
                  <a:close/>
                  <a:moveTo>
                    <a:pt x="30996" y="146873"/>
                  </a:moveTo>
                  <a:lnTo>
                    <a:pt x="30996" y="151370"/>
                  </a:lnTo>
                  <a:cubicBezTo>
                    <a:pt x="30996" y="152844"/>
                    <a:pt x="30632" y="154250"/>
                    <a:pt x="29970" y="155491"/>
                  </a:cubicBezTo>
                  <a:lnTo>
                    <a:pt x="33893" y="159219"/>
                  </a:lnTo>
                  <a:cubicBezTo>
                    <a:pt x="37491" y="162639"/>
                    <a:pt x="43128" y="162639"/>
                    <a:pt x="46727" y="159220"/>
                  </a:cubicBezTo>
                  <a:lnTo>
                    <a:pt x="50651" y="155492"/>
                  </a:lnTo>
                  <a:cubicBezTo>
                    <a:pt x="49988" y="154251"/>
                    <a:pt x="49624" y="152844"/>
                    <a:pt x="49624" y="151370"/>
                  </a:cubicBezTo>
                  <a:lnTo>
                    <a:pt x="49625" y="146876"/>
                  </a:lnTo>
                  <a:cubicBezTo>
                    <a:pt x="46677" y="147791"/>
                    <a:pt x="43549" y="148289"/>
                    <a:pt x="40311" y="148289"/>
                  </a:cubicBezTo>
                  <a:cubicBezTo>
                    <a:pt x="37068" y="148289"/>
                    <a:pt x="33939" y="147793"/>
                    <a:pt x="30996" y="146873"/>
                  </a:cubicBezTo>
                  <a:close/>
                  <a:moveTo>
                    <a:pt x="224874" y="146798"/>
                  </a:moveTo>
                  <a:lnTo>
                    <a:pt x="224875" y="148578"/>
                  </a:lnTo>
                  <a:cubicBezTo>
                    <a:pt x="224876" y="149495"/>
                    <a:pt x="224781" y="150326"/>
                    <a:pt x="224614" y="151085"/>
                  </a:cubicBezTo>
                  <a:lnTo>
                    <a:pt x="234189" y="160659"/>
                  </a:lnTo>
                  <a:lnTo>
                    <a:pt x="243809" y="151040"/>
                  </a:lnTo>
                  <a:cubicBezTo>
                    <a:pt x="243609" y="150247"/>
                    <a:pt x="243504" y="149422"/>
                    <a:pt x="243504" y="148581"/>
                  </a:cubicBezTo>
                  <a:lnTo>
                    <a:pt x="243504" y="146882"/>
                  </a:lnTo>
                  <a:cubicBezTo>
                    <a:pt x="240529" y="147805"/>
                    <a:pt x="237403" y="148289"/>
                    <a:pt x="234201" y="148289"/>
                  </a:cubicBezTo>
                  <a:cubicBezTo>
                    <a:pt x="233877" y="148289"/>
                    <a:pt x="233555" y="148284"/>
                    <a:pt x="233230" y="148274"/>
                  </a:cubicBezTo>
                  <a:cubicBezTo>
                    <a:pt x="230332" y="148187"/>
                    <a:pt x="227531" y="147670"/>
                    <a:pt x="224874" y="146798"/>
                  </a:cubicBezTo>
                  <a:close/>
                  <a:moveTo>
                    <a:pt x="166044" y="140099"/>
                  </a:moveTo>
                  <a:lnTo>
                    <a:pt x="146138" y="153706"/>
                  </a:lnTo>
                  <a:lnTo>
                    <a:pt x="156696" y="164264"/>
                  </a:lnTo>
                  <a:cubicBezTo>
                    <a:pt x="156726" y="164292"/>
                    <a:pt x="156793" y="164365"/>
                    <a:pt x="156931" y="164348"/>
                  </a:cubicBezTo>
                  <a:cubicBezTo>
                    <a:pt x="157068" y="164334"/>
                    <a:pt x="157122" y="164254"/>
                    <a:pt x="157145" y="164219"/>
                  </a:cubicBezTo>
                  <a:lnTo>
                    <a:pt x="170268" y="144536"/>
                  </a:lnTo>
                  <a:close/>
                  <a:moveTo>
                    <a:pt x="113072" y="140098"/>
                  </a:moveTo>
                  <a:lnTo>
                    <a:pt x="108850" y="144535"/>
                  </a:lnTo>
                  <a:lnTo>
                    <a:pt x="121972" y="164218"/>
                  </a:lnTo>
                  <a:cubicBezTo>
                    <a:pt x="121995" y="164253"/>
                    <a:pt x="122049" y="164333"/>
                    <a:pt x="122186" y="164346"/>
                  </a:cubicBezTo>
                  <a:cubicBezTo>
                    <a:pt x="122324" y="164361"/>
                    <a:pt x="122392" y="164292"/>
                    <a:pt x="122421" y="164263"/>
                  </a:cubicBezTo>
                  <a:lnTo>
                    <a:pt x="132979" y="153704"/>
                  </a:lnTo>
                  <a:close/>
                  <a:moveTo>
                    <a:pt x="69202" y="129029"/>
                  </a:moveTo>
                  <a:cubicBezTo>
                    <a:pt x="66874" y="134650"/>
                    <a:pt x="62971" y="139404"/>
                    <a:pt x="58063" y="142783"/>
                  </a:cubicBezTo>
                  <a:lnTo>
                    <a:pt x="58062" y="147815"/>
                  </a:lnTo>
                  <a:cubicBezTo>
                    <a:pt x="65947" y="144976"/>
                    <a:pt x="69924" y="141157"/>
                    <a:pt x="71604" y="139109"/>
                  </a:cubicBezTo>
                  <a:cubicBezTo>
                    <a:pt x="70454" y="136104"/>
                    <a:pt x="69708" y="132662"/>
                    <a:pt x="69202" y="129029"/>
                  </a:cubicBezTo>
                  <a:close/>
                  <a:moveTo>
                    <a:pt x="11421" y="129005"/>
                  </a:moveTo>
                  <a:cubicBezTo>
                    <a:pt x="10915" y="132646"/>
                    <a:pt x="10168" y="136096"/>
                    <a:pt x="9016" y="139108"/>
                  </a:cubicBezTo>
                  <a:cubicBezTo>
                    <a:pt x="10706" y="141175"/>
                    <a:pt x="14665" y="144961"/>
                    <a:pt x="22557" y="147801"/>
                  </a:cubicBezTo>
                  <a:lnTo>
                    <a:pt x="22557" y="142744"/>
                  </a:lnTo>
                  <a:cubicBezTo>
                    <a:pt x="17644" y="139346"/>
                    <a:pt x="13748" y="134584"/>
                    <a:pt x="11421" y="129005"/>
                  </a:cubicBezTo>
                  <a:close/>
                  <a:moveTo>
                    <a:pt x="116710" y="124487"/>
                  </a:moveTo>
                  <a:lnTo>
                    <a:pt x="116710" y="132363"/>
                  </a:lnTo>
                  <a:lnTo>
                    <a:pt x="139558" y="147980"/>
                  </a:lnTo>
                  <a:lnTo>
                    <a:pt x="162407" y="132363"/>
                  </a:lnTo>
                  <a:lnTo>
                    <a:pt x="162407" y="124655"/>
                  </a:lnTo>
                  <a:cubicBezTo>
                    <a:pt x="155434" y="128316"/>
                    <a:pt x="147669" y="130244"/>
                    <a:pt x="139602" y="130244"/>
                  </a:cubicBezTo>
                  <a:cubicBezTo>
                    <a:pt x="138500" y="130244"/>
                    <a:pt x="137394" y="130209"/>
                    <a:pt x="136282" y="130137"/>
                  </a:cubicBezTo>
                  <a:cubicBezTo>
                    <a:pt x="129242" y="129681"/>
                    <a:pt x="122622" y="127683"/>
                    <a:pt x="116710" y="124487"/>
                  </a:cubicBezTo>
                  <a:close/>
                  <a:moveTo>
                    <a:pt x="220654" y="90225"/>
                  </a:moveTo>
                  <a:cubicBezTo>
                    <a:pt x="221432" y="90225"/>
                    <a:pt x="239808" y="90282"/>
                    <a:pt x="249609" y="95182"/>
                  </a:cubicBezTo>
                  <a:cubicBezTo>
                    <a:pt x="251693" y="96224"/>
                    <a:pt x="252538" y="98759"/>
                    <a:pt x="251496" y="100843"/>
                  </a:cubicBezTo>
                  <a:cubicBezTo>
                    <a:pt x="250756" y="102321"/>
                    <a:pt x="249266" y="103176"/>
                    <a:pt x="247719" y="103176"/>
                  </a:cubicBezTo>
                  <a:cubicBezTo>
                    <a:pt x="247085" y="103176"/>
                    <a:pt x="246441" y="103033"/>
                    <a:pt x="245835" y="102730"/>
                  </a:cubicBezTo>
                  <a:cubicBezTo>
                    <a:pt x="239164" y="99394"/>
                    <a:pt x="225396" y="98664"/>
                    <a:pt x="220654" y="98663"/>
                  </a:cubicBezTo>
                  <a:cubicBezTo>
                    <a:pt x="218324" y="98663"/>
                    <a:pt x="216435" y="96774"/>
                    <a:pt x="216435" y="94444"/>
                  </a:cubicBezTo>
                  <a:cubicBezTo>
                    <a:pt x="216435" y="92114"/>
                    <a:pt x="218324" y="90225"/>
                    <a:pt x="220654" y="90225"/>
                  </a:cubicBezTo>
                  <a:close/>
                  <a:moveTo>
                    <a:pt x="40311" y="76109"/>
                  </a:moveTo>
                  <a:cubicBezTo>
                    <a:pt x="33167" y="76109"/>
                    <a:pt x="26476" y="78945"/>
                    <a:pt x="21470" y="84096"/>
                  </a:cubicBezTo>
                  <a:cubicBezTo>
                    <a:pt x="16508" y="89200"/>
                    <a:pt x="13479" y="96186"/>
                    <a:pt x="12940" y="103767"/>
                  </a:cubicBezTo>
                  <a:cubicBezTo>
                    <a:pt x="12773" y="106118"/>
                    <a:pt x="12682" y="108858"/>
                    <a:pt x="12588" y="111759"/>
                  </a:cubicBezTo>
                  <a:cubicBezTo>
                    <a:pt x="12576" y="112119"/>
                    <a:pt x="12564" y="112482"/>
                    <a:pt x="12552" y="112845"/>
                  </a:cubicBezTo>
                  <a:cubicBezTo>
                    <a:pt x="12777" y="112807"/>
                    <a:pt x="13008" y="112783"/>
                    <a:pt x="13244" y="112783"/>
                  </a:cubicBezTo>
                  <a:cubicBezTo>
                    <a:pt x="15574" y="112783"/>
                    <a:pt x="17463" y="114672"/>
                    <a:pt x="17463" y="117002"/>
                  </a:cubicBezTo>
                  <a:cubicBezTo>
                    <a:pt x="17463" y="129601"/>
                    <a:pt x="27713" y="139851"/>
                    <a:pt x="40312" y="139851"/>
                  </a:cubicBezTo>
                  <a:cubicBezTo>
                    <a:pt x="51642" y="139851"/>
                    <a:pt x="61161" y="131625"/>
                    <a:pt x="62879" y="120549"/>
                  </a:cubicBezTo>
                  <a:cubicBezTo>
                    <a:pt x="56053" y="105519"/>
                    <a:pt x="38503" y="103478"/>
                    <a:pt x="33048" y="103212"/>
                  </a:cubicBezTo>
                  <a:lnTo>
                    <a:pt x="26713" y="109781"/>
                  </a:lnTo>
                  <a:cubicBezTo>
                    <a:pt x="25096" y="111458"/>
                    <a:pt x="22425" y="111507"/>
                    <a:pt x="20747" y="109889"/>
                  </a:cubicBezTo>
                  <a:cubicBezTo>
                    <a:pt x="19070" y="108272"/>
                    <a:pt x="19022" y="105601"/>
                    <a:pt x="20639" y="103923"/>
                  </a:cubicBezTo>
                  <a:lnTo>
                    <a:pt x="28252" y="96028"/>
                  </a:lnTo>
                  <a:cubicBezTo>
                    <a:pt x="29018" y="95233"/>
                    <a:pt x="30067" y="94770"/>
                    <a:pt x="31172" y="94739"/>
                  </a:cubicBezTo>
                  <a:cubicBezTo>
                    <a:pt x="31479" y="94732"/>
                    <a:pt x="38757" y="94563"/>
                    <a:pt x="47220" y="97282"/>
                  </a:cubicBezTo>
                  <a:cubicBezTo>
                    <a:pt x="56380" y="100226"/>
                    <a:pt x="63470" y="105438"/>
                    <a:pt x="68060" y="112510"/>
                  </a:cubicBezTo>
                  <a:cubicBezTo>
                    <a:pt x="68052" y="112259"/>
                    <a:pt x="68043" y="112007"/>
                    <a:pt x="68035" y="111758"/>
                  </a:cubicBezTo>
                  <a:cubicBezTo>
                    <a:pt x="67939" y="108857"/>
                    <a:pt x="67848" y="106117"/>
                    <a:pt x="67682" y="103767"/>
                  </a:cubicBezTo>
                  <a:cubicBezTo>
                    <a:pt x="67143" y="96186"/>
                    <a:pt x="64113" y="89200"/>
                    <a:pt x="59151" y="84096"/>
                  </a:cubicBezTo>
                  <a:cubicBezTo>
                    <a:pt x="54145" y="78945"/>
                    <a:pt x="47454" y="76109"/>
                    <a:pt x="40311" y="76109"/>
                  </a:cubicBezTo>
                  <a:close/>
                  <a:moveTo>
                    <a:pt x="225166" y="76108"/>
                  </a:moveTo>
                  <a:cubicBezTo>
                    <a:pt x="215055" y="76108"/>
                    <a:pt x="206829" y="84334"/>
                    <a:pt x="206829" y="94445"/>
                  </a:cubicBezTo>
                  <a:lnTo>
                    <a:pt x="206829" y="94697"/>
                  </a:lnTo>
                  <a:cubicBezTo>
                    <a:pt x="206829" y="96832"/>
                    <a:pt x="207334" y="98970"/>
                    <a:pt x="208288" y="100880"/>
                  </a:cubicBezTo>
                  <a:lnTo>
                    <a:pt x="210895" y="106093"/>
                  </a:lnTo>
                  <a:cubicBezTo>
                    <a:pt x="211188" y="106678"/>
                    <a:pt x="211340" y="107324"/>
                    <a:pt x="211340" y="107979"/>
                  </a:cubicBezTo>
                  <a:lnTo>
                    <a:pt x="211340" y="115867"/>
                  </a:lnTo>
                  <a:cubicBezTo>
                    <a:pt x="211340" y="128719"/>
                    <a:pt x="221273" y="139473"/>
                    <a:pt x="233483" y="139840"/>
                  </a:cubicBezTo>
                  <a:cubicBezTo>
                    <a:pt x="239720" y="140032"/>
                    <a:pt x="245628" y="137740"/>
                    <a:pt x="250100" y="133400"/>
                  </a:cubicBezTo>
                  <a:cubicBezTo>
                    <a:pt x="254574" y="129059"/>
                    <a:pt x="257038" y="123235"/>
                    <a:pt x="257038" y="117002"/>
                  </a:cubicBezTo>
                  <a:lnTo>
                    <a:pt x="257038" y="107979"/>
                  </a:lnTo>
                  <a:cubicBezTo>
                    <a:pt x="257038" y="107324"/>
                    <a:pt x="257190" y="106679"/>
                    <a:pt x="257483" y="106093"/>
                  </a:cubicBezTo>
                  <a:lnTo>
                    <a:pt x="259613" y="101833"/>
                  </a:lnTo>
                  <a:cubicBezTo>
                    <a:pt x="260880" y="99300"/>
                    <a:pt x="261549" y="96464"/>
                    <a:pt x="261549" y="93632"/>
                  </a:cubicBezTo>
                  <a:lnTo>
                    <a:pt x="261549" y="76108"/>
                  </a:lnTo>
                  <a:close/>
                  <a:moveTo>
                    <a:pt x="141761" y="38680"/>
                  </a:moveTo>
                  <a:cubicBezTo>
                    <a:pt x="153805" y="39655"/>
                    <a:pt x="166141" y="42882"/>
                    <a:pt x="174120" y="50861"/>
                  </a:cubicBezTo>
                  <a:cubicBezTo>
                    <a:pt x="175768" y="52508"/>
                    <a:pt x="175768" y="55179"/>
                    <a:pt x="174120" y="56827"/>
                  </a:cubicBezTo>
                  <a:cubicBezTo>
                    <a:pt x="172473" y="58475"/>
                    <a:pt x="169801" y="58475"/>
                    <a:pt x="168153" y="56827"/>
                  </a:cubicBezTo>
                  <a:cubicBezTo>
                    <a:pt x="162516" y="51189"/>
                    <a:pt x="152986" y="47886"/>
                    <a:pt x="139829" y="47010"/>
                  </a:cubicBezTo>
                  <a:cubicBezTo>
                    <a:pt x="128648" y="46265"/>
                    <a:pt x="117856" y="47530"/>
                    <a:pt x="112418" y="48349"/>
                  </a:cubicBezTo>
                  <a:cubicBezTo>
                    <a:pt x="112292" y="48368"/>
                    <a:pt x="112197" y="48491"/>
                    <a:pt x="112197" y="48635"/>
                  </a:cubicBezTo>
                  <a:lnTo>
                    <a:pt x="112197" y="58355"/>
                  </a:lnTo>
                  <a:cubicBezTo>
                    <a:pt x="112197" y="60685"/>
                    <a:pt x="110308" y="62574"/>
                    <a:pt x="107978" y="62574"/>
                  </a:cubicBezTo>
                  <a:cubicBezTo>
                    <a:pt x="105648" y="62574"/>
                    <a:pt x="103759" y="60685"/>
                    <a:pt x="103759" y="58355"/>
                  </a:cubicBezTo>
                  <a:lnTo>
                    <a:pt x="103759" y="48635"/>
                  </a:lnTo>
                  <a:cubicBezTo>
                    <a:pt x="103759" y="44281"/>
                    <a:pt x="106871" y="40652"/>
                    <a:pt x="111160" y="40006"/>
                  </a:cubicBezTo>
                  <a:cubicBezTo>
                    <a:pt x="117967" y="38980"/>
                    <a:pt x="129718" y="37704"/>
                    <a:pt x="141761" y="38680"/>
                  </a:cubicBezTo>
                  <a:close/>
                  <a:moveTo>
                    <a:pt x="126024" y="8439"/>
                  </a:moveTo>
                  <a:cubicBezTo>
                    <a:pt x="108451" y="8439"/>
                    <a:pt x="94153" y="22736"/>
                    <a:pt x="94153" y="40310"/>
                  </a:cubicBezTo>
                  <a:lnTo>
                    <a:pt x="94153" y="49332"/>
                  </a:lnTo>
                  <a:cubicBezTo>
                    <a:pt x="94153" y="55475"/>
                    <a:pt x="95530" y="61441"/>
                    <a:pt x="98245" y="67063"/>
                  </a:cubicBezTo>
                  <a:cubicBezTo>
                    <a:pt x="98521" y="67635"/>
                    <a:pt x="98665" y="68262"/>
                    <a:pt x="98665" y="68898"/>
                  </a:cubicBezTo>
                  <a:lnTo>
                    <a:pt x="98665" y="79366"/>
                  </a:lnTo>
                  <a:cubicBezTo>
                    <a:pt x="98665" y="101729"/>
                    <a:pt x="115428" y="120332"/>
                    <a:pt x="136828" y="121717"/>
                  </a:cubicBezTo>
                  <a:cubicBezTo>
                    <a:pt x="146823" y="122365"/>
                    <a:pt x="156393" y="119482"/>
                    <a:pt x="164207" y="113549"/>
                  </a:cubicBezTo>
                  <a:cubicBezTo>
                    <a:pt x="164231" y="113532"/>
                    <a:pt x="164254" y="113513"/>
                    <a:pt x="164279" y="113496"/>
                  </a:cubicBezTo>
                  <a:cubicBezTo>
                    <a:pt x="165396" y="112644"/>
                    <a:pt x="166477" y="111729"/>
                    <a:pt x="167518" y="110754"/>
                  </a:cubicBezTo>
                  <a:cubicBezTo>
                    <a:pt x="175859" y="102936"/>
                    <a:pt x="180452" y="92338"/>
                    <a:pt x="180452" y="80912"/>
                  </a:cubicBezTo>
                  <a:lnTo>
                    <a:pt x="180452" y="68898"/>
                  </a:lnTo>
                  <a:cubicBezTo>
                    <a:pt x="180452" y="68263"/>
                    <a:pt x="180596" y="67636"/>
                    <a:pt x="180872" y="67064"/>
                  </a:cubicBezTo>
                  <a:cubicBezTo>
                    <a:pt x="183587" y="61441"/>
                    <a:pt x="184963" y="55476"/>
                    <a:pt x="184963" y="49333"/>
                  </a:cubicBezTo>
                  <a:lnTo>
                    <a:pt x="184963" y="8439"/>
                  </a:lnTo>
                  <a:close/>
                  <a:moveTo>
                    <a:pt x="126024" y="0"/>
                  </a:moveTo>
                  <a:lnTo>
                    <a:pt x="189183" y="0"/>
                  </a:lnTo>
                  <a:cubicBezTo>
                    <a:pt x="191513" y="0"/>
                    <a:pt x="193402" y="1889"/>
                    <a:pt x="193402" y="4219"/>
                  </a:cubicBezTo>
                  <a:lnTo>
                    <a:pt x="193402" y="49331"/>
                  </a:lnTo>
                  <a:cubicBezTo>
                    <a:pt x="193402" y="56431"/>
                    <a:pt x="191885" y="63325"/>
                    <a:pt x="188891" y="69840"/>
                  </a:cubicBezTo>
                  <a:lnTo>
                    <a:pt x="188891" y="80911"/>
                  </a:lnTo>
                  <a:cubicBezTo>
                    <a:pt x="188891" y="94495"/>
                    <a:pt x="183204" y="107616"/>
                    <a:pt x="173289" y="116909"/>
                  </a:cubicBezTo>
                  <a:cubicBezTo>
                    <a:pt x="172495" y="117653"/>
                    <a:pt x="171676" y="118356"/>
                    <a:pt x="170845" y="119041"/>
                  </a:cubicBezTo>
                  <a:lnTo>
                    <a:pt x="170845" y="132903"/>
                  </a:lnTo>
                  <a:lnTo>
                    <a:pt x="178705" y="141160"/>
                  </a:lnTo>
                  <a:cubicBezTo>
                    <a:pt x="179552" y="142049"/>
                    <a:pt x="179943" y="143230"/>
                    <a:pt x="179855" y="144390"/>
                  </a:cubicBezTo>
                  <a:lnTo>
                    <a:pt x="204451" y="153334"/>
                  </a:lnTo>
                  <a:lnTo>
                    <a:pt x="212953" y="150905"/>
                  </a:lnTo>
                  <a:cubicBezTo>
                    <a:pt x="216437" y="149909"/>
                    <a:pt x="216437" y="149520"/>
                    <a:pt x="216437" y="148580"/>
                  </a:cubicBezTo>
                  <a:lnTo>
                    <a:pt x="216436" y="142484"/>
                  </a:lnTo>
                  <a:cubicBezTo>
                    <a:pt x="208284" y="136587"/>
                    <a:pt x="202902" y="126788"/>
                    <a:pt x="202902" y="115866"/>
                  </a:cubicBezTo>
                  <a:lnTo>
                    <a:pt x="202902" y="108975"/>
                  </a:lnTo>
                  <a:lnTo>
                    <a:pt x="200741" y="104653"/>
                  </a:lnTo>
                  <a:cubicBezTo>
                    <a:pt x="199204" y="101578"/>
                    <a:pt x="198391" y="98135"/>
                    <a:pt x="198391" y="94696"/>
                  </a:cubicBezTo>
                  <a:lnTo>
                    <a:pt x="198391" y="94445"/>
                  </a:lnTo>
                  <a:cubicBezTo>
                    <a:pt x="198391" y="79681"/>
                    <a:pt x="210403" y="67669"/>
                    <a:pt x="225166" y="67669"/>
                  </a:cubicBezTo>
                  <a:lnTo>
                    <a:pt x="265768" y="67669"/>
                  </a:lnTo>
                  <a:cubicBezTo>
                    <a:pt x="268098" y="67669"/>
                    <a:pt x="269987" y="69558"/>
                    <a:pt x="269987" y="71888"/>
                  </a:cubicBezTo>
                  <a:lnTo>
                    <a:pt x="269987" y="93631"/>
                  </a:lnTo>
                  <a:cubicBezTo>
                    <a:pt x="269987" y="97766"/>
                    <a:pt x="269010" y="101907"/>
                    <a:pt x="267161" y="105606"/>
                  </a:cubicBezTo>
                  <a:lnTo>
                    <a:pt x="265476" y="108975"/>
                  </a:lnTo>
                  <a:lnTo>
                    <a:pt x="265476" y="117001"/>
                  </a:lnTo>
                  <a:cubicBezTo>
                    <a:pt x="265476" y="125536"/>
                    <a:pt x="262103" y="133511"/>
                    <a:pt x="255976" y="139456"/>
                  </a:cubicBezTo>
                  <a:cubicBezTo>
                    <a:pt x="254712" y="140683"/>
                    <a:pt x="253360" y="141782"/>
                    <a:pt x="251942" y="142764"/>
                  </a:cubicBezTo>
                  <a:lnTo>
                    <a:pt x="251942" y="148581"/>
                  </a:lnTo>
                  <a:cubicBezTo>
                    <a:pt x="251942" y="149363"/>
                    <a:pt x="252468" y="150060"/>
                    <a:pt x="253220" y="150275"/>
                  </a:cubicBezTo>
                  <a:lnTo>
                    <a:pt x="270645" y="155253"/>
                  </a:lnTo>
                  <a:lnTo>
                    <a:pt x="275163" y="158364"/>
                  </a:lnTo>
                  <a:lnTo>
                    <a:pt x="272922" y="169461"/>
                  </a:lnTo>
                  <a:lnTo>
                    <a:pt x="268327" y="163369"/>
                  </a:lnTo>
                  <a:lnTo>
                    <a:pt x="250901" y="158391"/>
                  </a:lnTo>
                  <a:cubicBezTo>
                    <a:pt x="250272" y="158211"/>
                    <a:pt x="249674" y="157967"/>
                    <a:pt x="249106" y="157678"/>
                  </a:cubicBezTo>
                  <a:lnTo>
                    <a:pt x="238408" y="168376"/>
                  </a:lnTo>
                  <a:lnTo>
                    <a:pt x="238408" y="207229"/>
                  </a:lnTo>
                  <a:cubicBezTo>
                    <a:pt x="238408" y="209560"/>
                    <a:pt x="236519" y="211449"/>
                    <a:pt x="234189" y="211449"/>
                  </a:cubicBezTo>
                  <a:cubicBezTo>
                    <a:pt x="231859" y="211449"/>
                    <a:pt x="229970" y="209560"/>
                    <a:pt x="229970" y="207229"/>
                  </a:cubicBezTo>
                  <a:lnTo>
                    <a:pt x="229970" y="168376"/>
                  </a:lnTo>
                  <a:lnTo>
                    <a:pt x="219197" y="157603"/>
                  </a:lnTo>
                  <a:cubicBezTo>
                    <a:pt x="217757" y="158309"/>
                    <a:pt x="216322" y="158720"/>
                    <a:pt x="215271" y="159021"/>
                  </a:cubicBezTo>
                  <a:lnTo>
                    <a:pt x="214228" y="159318"/>
                  </a:lnTo>
                  <a:cubicBezTo>
                    <a:pt x="218138" y="163387"/>
                    <a:pt x="220469" y="168889"/>
                    <a:pt x="220469" y="174756"/>
                  </a:cubicBezTo>
                  <a:lnTo>
                    <a:pt x="220469" y="207229"/>
                  </a:lnTo>
                  <a:cubicBezTo>
                    <a:pt x="220469" y="209560"/>
                    <a:pt x="218580" y="211449"/>
                    <a:pt x="216250" y="211449"/>
                  </a:cubicBezTo>
                  <a:cubicBezTo>
                    <a:pt x="213920" y="211449"/>
                    <a:pt x="212031" y="209560"/>
                    <a:pt x="212031" y="207229"/>
                  </a:cubicBezTo>
                  <a:lnTo>
                    <a:pt x="212031" y="174756"/>
                  </a:lnTo>
                  <a:cubicBezTo>
                    <a:pt x="212031" y="168963"/>
                    <a:pt x="208373" y="163742"/>
                    <a:pt x="202929" y="161762"/>
                  </a:cubicBezTo>
                  <a:lnTo>
                    <a:pt x="175560" y="151810"/>
                  </a:lnTo>
                  <a:lnTo>
                    <a:pt x="164166" y="168900"/>
                  </a:lnTo>
                  <a:cubicBezTo>
                    <a:pt x="162710" y="171085"/>
                    <a:pt x="160376" y="172487"/>
                    <a:pt x="157762" y="172746"/>
                  </a:cubicBezTo>
                  <a:cubicBezTo>
                    <a:pt x="157471" y="172774"/>
                    <a:pt x="157181" y="172788"/>
                    <a:pt x="156892" y="172788"/>
                  </a:cubicBezTo>
                  <a:cubicBezTo>
                    <a:pt x="154586" y="172788"/>
                    <a:pt x="152378" y="171881"/>
                    <a:pt x="150728" y="170230"/>
                  </a:cubicBezTo>
                  <a:lnTo>
                    <a:pt x="143777" y="163279"/>
                  </a:lnTo>
                  <a:lnTo>
                    <a:pt x="143777" y="207229"/>
                  </a:lnTo>
                  <a:cubicBezTo>
                    <a:pt x="143777" y="209559"/>
                    <a:pt x="141888" y="211448"/>
                    <a:pt x="139558" y="211448"/>
                  </a:cubicBezTo>
                  <a:cubicBezTo>
                    <a:pt x="137228" y="211448"/>
                    <a:pt x="135339" y="209559"/>
                    <a:pt x="135339" y="207229"/>
                  </a:cubicBezTo>
                  <a:lnTo>
                    <a:pt x="135339" y="163279"/>
                  </a:lnTo>
                  <a:lnTo>
                    <a:pt x="128388" y="170230"/>
                  </a:lnTo>
                  <a:cubicBezTo>
                    <a:pt x="126737" y="171880"/>
                    <a:pt x="124529" y="172788"/>
                    <a:pt x="122224" y="172788"/>
                  </a:cubicBezTo>
                  <a:cubicBezTo>
                    <a:pt x="121934" y="172788"/>
                    <a:pt x="121645" y="172774"/>
                    <a:pt x="121353" y="172745"/>
                  </a:cubicBezTo>
                  <a:cubicBezTo>
                    <a:pt x="118740" y="172486"/>
                    <a:pt x="116406" y="171085"/>
                    <a:pt x="114950" y="168900"/>
                  </a:cubicBezTo>
                  <a:lnTo>
                    <a:pt x="103556" y="151809"/>
                  </a:lnTo>
                  <a:lnTo>
                    <a:pt x="76186" y="161761"/>
                  </a:lnTo>
                  <a:cubicBezTo>
                    <a:pt x="70742" y="163741"/>
                    <a:pt x="67085" y="168962"/>
                    <a:pt x="67085" y="174754"/>
                  </a:cubicBezTo>
                  <a:lnTo>
                    <a:pt x="67085" y="207228"/>
                  </a:lnTo>
                  <a:cubicBezTo>
                    <a:pt x="67085" y="209558"/>
                    <a:pt x="65196" y="211448"/>
                    <a:pt x="62866" y="211448"/>
                  </a:cubicBezTo>
                  <a:cubicBezTo>
                    <a:pt x="60536" y="211448"/>
                    <a:pt x="58647" y="209558"/>
                    <a:pt x="58647" y="207228"/>
                  </a:cubicBezTo>
                  <a:lnTo>
                    <a:pt x="58647" y="174754"/>
                  </a:lnTo>
                  <a:cubicBezTo>
                    <a:pt x="58647" y="170500"/>
                    <a:pt x="59875" y="166438"/>
                    <a:pt x="62040" y="162974"/>
                  </a:cubicBezTo>
                  <a:lnTo>
                    <a:pt x="57443" y="160676"/>
                  </a:lnTo>
                  <a:lnTo>
                    <a:pt x="52539" y="165336"/>
                  </a:lnTo>
                  <a:cubicBezTo>
                    <a:pt x="49111" y="168594"/>
                    <a:pt x="44709" y="170224"/>
                    <a:pt x="40309" y="170224"/>
                  </a:cubicBezTo>
                  <a:cubicBezTo>
                    <a:pt x="35909" y="170224"/>
                    <a:pt x="31509" y="168595"/>
                    <a:pt x="28080" y="165336"/>
                  </a:cubicBezTo>
                  <a:lnTo>
                    <a:pt x="23176" y="160675"/>
                  </a:lnTo>
                  <a:lnTo>
                    <a:pt x="9076" y="167725"/>
                  </a:lnTo>
                  <a:lnTo>
                    <a:pt x="6559" y="171797"/>
                  </a:lnTo>
                  <a:lnTo>
                    <a:pt x="4481" y="161504"/>
                  </a:lnTo>
                  <a:lnTo>
                    <a:pt x="5302" y="160176"/>
                  </a:lnTo>
                  <a:lnTo>
                    <a:pt x="16625" y="154515"/>
                  </a:lnTo>
                  <a:cubicBezTo>
                    <a:pt x="4466" y="149227"/>
                    <a:pt x="630" y="141814"/>
                    <a:pt x="446" y="141445"/>
                  </a:cubicBezTo>
                  <a:cubicBezTo>
                    <a:pt x="-148" y="140257"/>
                    <a:pt x="-148" y="138858"/>
                    <a:pt x="446" y="137671"/>
                  </a:cubicBezTo>
                  <a:cubicBezTo>
                    <a:pt x="3487" y="131587"/>
                    <a:pt x="3856" y="120438"/>
                    <a:pt x="4152" y="111479"/>
                  </a:cubicBezTo>
                  <a:cubicBezTo>
                    <a:pt x="4250" y="108496"/>
                    <a:pt x="4344" y="105678"/>
                    <a:pt x="4522" y="103168"/>
                  </a:cubicBezTo>
                  <a:cubicBezTo>
                    <a:pt x="5960" y="82930"/>
                    <a:pt x="21345" y="67669"/>
                    <a:pt x="40309" y="67669"/>
                  </a:cubicBezTo>
                  <a:cubicBezTo>
                    <a:pt x="59273" y="67669"/>
                    <a:pt x="74658" y="82931"/>
                    <a:pt x="76097" y="103168"/>
                  </a:cubicBezTo>
                  <a:cubicBezTo>
                    <a:pt x="76275" y="105677"/>
                    <a:pt x="76369" y="108495"/>
                    <a:pt x="76467" y="111478"/>
                  </a:cubicBezTo>
                  <a:cubicBezTo>
                    <a:pt x="76763" y="120437"/>
                    <a:pt x="77131" y="131588"/>
                    <a:pt x="80173" y="137671"/>
                  </a:cubicBezTo>
                  <a:cubicBezTo>
                    <a:pt x="80767" y="138859"/>
                    <a:pt x="80767" y="140258"/>
                    <a:pt x="80173" y="141445"/>
                  </a:cubicBezTo>
                  <a:cubicBezTo>
                    <a:pt x="79989" y="141814"/>
                    <a:pt x="76145" y="149243"/>
                    <a:pt x="64010" y="154525"/>
                  </a:cubicBezTo>
                  <a:lnTo>
                    <a:pt x="68087" y="156563"/>
                  </a:lnTo>
                  <a:cubicBezTo>
                    <a:pt x="69674" y="155441"/>
                    <a:pt x="71421" y="154514"/>
                    <a:pt x="73303" y="153830"/>
                  </a:cubicBezTo>
                  <a:lnTo>
                    <a:pt x="99262" y="144391"/>
                  </a:lnTo>
                  <a:cubicBezTo>
                    <a:pt x="99174" y="143230"/>
                    <a:pt x="99565" y="142050"/>
                    <a:pt x="100412" y="141160"/>
                  </a:cubicBezTo>
                  <a:lnTo>
                    <a:pt x="108272" y="132903"/>
                  </a:lnTo>
                  <a:lnTo>
                    <a:pt x="108272" y="118715"/>
                  </a:lnTo>
                  <a:cubicBezTo>
                    <a:pt x="97239" y="109348"/>
                    <a:pt x="90226" y="95138"/>
                    <a:pt x="90226" y="79366"/>
                  </a:cubicBezTo>
                  <a:lnTo>
                    <a:pt x="90226" y="69842"/>
                  </a:lnTo>
                  <a:cubicBezTo>
                    <a:pt x="87232" y="63327"/>
                    <a:pt x="85715" y="56432"/>
                    <a:pt x="85715" y="49332"/>
                  </a:cubicBezTo>
                  <a:lnTo>
                    <a:pt x="85715" y="40309"/>
                  </a:lnTo>
                  <a:cubicBezTo>
                    <a:pt x="85715" y="18083"/>
                    <a:pt x="103797" y="0"/>
                    <a:pt x="126024" y="0"/>
                  </a:cubicBezTo>
                  <a:close/>
                </a:path>
              </a:pathLst>
            </a:custGeom>
            <a:solidFill>
              <a:srgbClr val="D91F42"/>
            </a:solidFill>
            <a:ln w="55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4B3C66-0F3B-1389-6B4A-99921296F253}"/>
                </a:ext>
              </a:extLst>
            </p:cNvPr>
            <p:cNvSpPr/>
            <p:nvPr/>
          </p:nvSpPr>
          <p:spPr>
            <a:xfrm>
              <a:off x="1469093" y="1296990"/>
              <a:ext cx="360000" cy="360000"/>
            </a:xfrm>
            <a:prstGeom prst="ellipse">
              <a:avLst/>
            </a:prstGeom>
            <a:noFill/>
            <a:ln w="9525">
              <a:solidFill>
                <a:srgbClr val="D91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 Placeholder 32">
            <a:extLst>
              <a:ext uri="{FF2B5EF4-FFF2-40B4-BE49-F238E27FC236}">
                <a16:creationId xmlns:a16="http://schemas.microsoft.com/office/drawing/2014/main" id="{70097DF0-B12B-D608-945F-5C0C56E4E443}"/>
              </a:ext>
            </a:extLst>
          </p:cNvPr>
          <p:cNvSpPr txBox="1">
            <a:spLocks/>
          </p:cNvSpPr>
          <p:nvPr/>
        </p:nvSpPr>
        <p:spPr>
          <a:xfrm>
            <a:off x="4493718" y="1798360"/>
            <a:ext cx="1766926" cy="36471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lang="fr-FR" sz="2000" b="1" kern="1200" cap="all" baseline="0" dirty="0">
                <a:ln w="12700">
                  <a:noFill/>
                </a:ln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7943" rtl="0" eaLnBrk="1" fontAlgn="auto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b="0" dirty="0">
                <a:latin typeface="Ubuntu Medium" panose="020B0504030602030204" pitchFamily="34" charset="0"/>
                <a:ea typeface="+mj-ea"/>
                <a:cs typeface="Arial" panose="020B0604020202020204" pitchFamily="34" charset="0"/>
              </a:rPr>
              <a:t>Industrie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BF475D-ABB5-0817-1AE2-9B854DFDC298}"/>
              </a:ext>
            </a:extLst>
          </p:cNvPr>
          <p:cNvGrpSpPr/>
          <p:nvPr/>
        </p:nvGrpSpPr>
        <p:grpSpPr>
          <a:xfrm>
            <a:off x="5186387" y="1383797"/>
            <a:ext cx="381588" cy="381588"/>
            <a:chOff x="8811441" y="2140128"/>
            <a:chExt cx="360000" cy="360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682AC5A-558A-47F1-C399-1DC27A87614F}"/>
                </a:ext>
              </a:extLst>
            </p:cNvPr>
            <p:cNvSpPr/>
            <p:nvPr/>
          </p:nvSpPr>
          <p:spPr>
            <a:xfrm>
              <a:off x="8811441" y="2140128"/>
              <a:ext cx="360000" cy="360000"/>
            </a:xfrm>
            <a:prstGeom prst="ellipse">
              <a:avLst/>
            </a:prstGeom>
            <a:noFill/>
            <a:ln w="9525">
              <a:solidFill>
                <a:srgbClr val="D91F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C87FB3A1-3C81-86BE-224B-736C87861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894207" y="2222894"/>
              <a:ext cx="194468" cy="19446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2BBFBA5-286D-D932-617E-4A16CFB780A8}"/>
              </a:ext>
            </a:extLst>
          </p:cNvPr>
          <p:cNvSpPr txBox="1"/>
          <p:nvPr/>
        </p:nvSpPr>
        <p:spPr>
          <a:xfrm>
            <a:off x="1127476" y="2948168"/>
            <a:ext cx="1095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9750" marR="0" lvl="0" indent="-249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lang="fr-FR" sz="1200" b="0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ODD</a:t>
            </a:r>
          </a:p>
          <a:p>
            <a:pPr marL="249750" marR="0" lvl="0" indent="-249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lang="fr-FR" sz="1200" b="0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PCAET</a:t>
            </a:r>
          </a:p>
          <a:p>
            <a:pPr marL="249750" marR="0" lvl="0" indent="-249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lang="fr-FR" sz="1200" b="0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SRADDET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3CC4C57-D20E-DEC3-59E8-2ECDFBF0317C}"/>
              </a:ext>
            </a:extLst>
          </p:cNvPr>
          <p:cNvSpPr txBox="1"/>
          <p:nvPr/>
        </p:nvSpPr>
        <p:spPr>
          <a:xfrm>
            <a:off x="3945232" y="5190958"/>
            <a:ext cx="170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9750" marR="0" lvl="0" indent="-249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lang="fr-FR" sz="1200" b="0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Entreprises cotées</a:t>
            </a:r>
          </a:p>
          <a:p>
            <a:pPr marL="249750" marR="0" lvl="0" indent="-249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8"/>
              </a:buBlip>
              <a:tabLst/>
              <a:defRPr/>
            </a:pPr>
            <a:r>
              <a:rPr lang="fr-FR" sz="1200" b="0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CAC 40</a:t>
            </a:r>
          </a:p>
          <a:p>
            <a:pPr marL="249750" indent="-249750">
              <a:buBlip>
                <a:blip r:embed="rId8"/>
              </a:buBlip>
              <a:defRPr/>
            </a:pPr>
            <a:r>
              <a:rPr lang="fr-FR" sz="1200" b="0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Arial" panose="020B0604020202020204" pitchFamily="34" charset="0"/>
              </a:rPr>
              <a:t>&gt;500 salariés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B74965-1A3E-C047-ACF5-53980847A80B}"/>
              </a:ext>
            </a:extLst>
          </p:cNvPr>
          <p:cNvSpPr txBox="1"/>
          <p:nvPr/>
        </p:nvSpPr>
        <p:spPr>
          <a:xfrm>
            <a:off x="4448744" y="2136914"/>
            <a:ext cx="172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49750" indent="-249750" defTabSz="914400">
              <a:lnSpc>
                <a:spcPct val="100000"/>
              </a:lnSpc>
              <a:spcBef>
                <a:spcPts val="0"/>
              </a:spcBef>
              <a:buBlip>
                <a:blip r:embed="rId8"/>
              </a:buBlip>
              <a:defRPr/>
            </a:pPr>
            <a:r>
              <a:rPr lang="fr-FR" sz="1200" b="0" cap="none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Énergie / Polluants</a:t>
            </a:r>
          </a:p>
          <a:p>
            <a:pPr marL="249750" indent="-249750" defTabSz="914400">
              <a:lnSpc>
                <a:spcPct val="100000"/>
              </a:lnSpc>
              <a:spcBef>
                <a:spcPts val="0"/>
              </a:spcBef>
              <a:buBlip>
                <a:blip r:embed="rId8"/>
              </a:buBlip>
              <a:defRPr/>
            </a:pPr>
            <a:r>
              <a:rPr lang="fr-FR" sz="1200" b="0" cap="none" dirty="0">
                <a:solidFill>
                  <a:schemeClr val="accent1"/>
                </a:solidFill>
                <a:latin typeface="Ubuntu Light" panose="020B0304030602030204" pitchFamily="34" charset="0"/>
                <a:ea typeface="+mj-ea"/>
                <a:cs typeface="+mj-cs"/>
              </a:rPr>
              <a:t>Climat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5D4EBFB-0967-0E1E-279E-8A1DE1B5C309}"/>
              </a:ext>
            </a:extLst>
          </p:cNvPr>
          <p:cNvSpPr txBox="1"/>
          <p:nvPr/>
        </p:nvSpPr>
        <p:spPr>
          <a:xfrm>
            <a:off x="2833793" y="3191118"/>
            <a:ext cx="2008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+mj-lt"/>
              </a:rPr>
              <a:t>Et la santé ?</a:t>
            </a:r>
          </a:p>
        </p:txBody>
      </p:sp>
    </p:spTree>
    <p:extLst>
      <p:ext uri="{BB962C8B-B14F-4D97-AF65-F5344CB8AC3E}">
        <p14:creationId xmlns:p14="http://schemas.microsoft.com/office/powerpoint/2010/main" val="8630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buildings around it&#10;&#10;Description automatically generated with medium confidence">
            <a:extLst>
              <a:ext uri="{FF2B5EF4-FFF2-40B4-BE49-F238E27FC236}">
                <a16:creationId xmlns:a16="http://schemas.microsoft.com/office/drawing/2014/main" id="{2E50639A-F124-E8F6-CFF7-DE8A0764F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151"/>
          <a:stretch/>
        </p:blipFill>
        <p:spPr>
          <a:xfrm flipH="1">
            <a:off x="5077097" y="1370497"/>
            <a:ext cx="6056266" cy="474036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4CD169AE-651D-9AD6-38C9-2187E748D3A8}"/>
              </a:ext>
            </a:extLst>
          </p:cNvPr>
          <p:cNvSpPr/>
          <p:nvPr/>
        </p:nvSpPr>
        <p:spPr>
          <a:xfrm>
            <a:off x="1058637" y="1370497"/>
            <a:ext cx="10074726" cy="4748362"/>
          </a:xfrm>
          <a:prstGeom prst="rect">
            <a:avLst/>
          </a:prstGeom>
          <a:gradFill>
            <a:gsLst>
              <a:gs pos="10000">
                <a:srgbClr val="F2F4F7">
                  <a:alpha val="28000"/>
                </a:srgbClr>
              </a:gs>
              <a:gs pos="50000">
                <a:srgbClr val="F2F4F7"/>
              </a:gs>
              <a:gs pos="100000">
                <a:srgbClr val="F2F4F7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La réglementation s’impose à vous !</a:t>
            </a:r>
          </a:p>
        </p:txBody>
      </p:sp>
      <p:sp>
        <p:nvSpPr>
          <p:cNvPr id="27" name="Espace réservé du texte 12">
            <a:extLst>
              <a:ext uri="{FF2B5EF4-FFF2-40B4-BE49-F238E27FC236}">
                <a16:creationId xmlns:a16="http://schemas.microsoft.com/office/drawing/2014/main" id="{28F5B8C5-C0F7-6438-F9B3-21FD7252A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3547" y="1952495"/>
            <a:ext cx="7582327" cy="3274743"/>
          </a:xfrm>
        </p:spPr>
        <p:txBody>
          <a:bodyPr/>
          <a:lstStyle/>
          <a:p>
            <a:r>
              <a:rPr lang="fr-FR" sz="1800" dirty="0"/>
              <a:t>La réglementation concerne chacun des volets de la RSE :</a:t>
            </a:r>
            <a:br>
              <a:rPr lang="fr-FR" sz="1400" dirty="0"/>
            </a:br>
            <a:endParaRPr lang="fr-FR" sz="1400" dirty="0"/>
          </a:p>
          <a:p>
            <a:pPr marL="180000" lvl="1" indent="-18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91F41"/>
                </a:solidFill>
                <a:latin typeface="+mj-lt"/>
              </a:rPr>
              <a:t>Social</a:t>
            </a:r>
            <a:r>
              <a:rPr lang="fr-FR" sz="1600" dirty="0">
                <a:solidFill>
                  <a:srgbClr val="092462"/>
                </a:solidFill>
              </a:rPr>
              <a:t> (droit du travail, loi « avenir professionnel », loi « Santé » avec le Document Unique d’Evaluation des Risques Professionnels - DUERP…)</a:t>
            </a:r>
          </a:p>
          <a:p>
            <a:pPr marL="180000" lvl="1" indent="-18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91F41"/>
                </a:solidFill>
                <a:latin typeface="+mj-lt"/>
              </a:rPr>
              <a:t>Sociétal</a:t>
            </a:r>
            <a:r>
              <a:rPr lang="fr-FR" sz="1600" dirty="0">
                <a:solidFill>
                  <a:srgbClr val="092462"/>
                </a:solidFill>
              </a:rPr>
              <a:t> (droit des personnes accompagnées, droit </a:t>
            </a:r>
            <a:br>
              <a:rPr lang="fr-FR" sz="1600" dirty="0">
                <a:solidFill>
                  <a:srgbClr val="092462"/>
                </a:solidFill>
              </a:rPr>
            </a:br>
            <a:r>
              <a:rPr lang="fr-FR" sz="1600" dirty="0">
                <a:solidFill>
                  <a:srgbClr val="092462"/>
                </a:solidFill>
              </a:rPr>
              <a:t>des patients…)</a:t>
            </a:r>
          </a:p>
          <a:p>
            <a:pPr marL="180000" lvl="1" indent="-18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91F41"/>
                </a:solidFill>
                <a:latin typeface="+mj-lt"/>
              </a:rPr>
              <a:t>Economique</a:t>
            </a:r>
            <a:r>
              <a:rPr lang="fr-FR" sz="1600" dirty="0">
                <a:solidFill>
                  <a:srgbClr val="092462"/>
                </a:solidFill>
              </a:rPr>
              <a:t> (ONDAM, PLFSS, achats, commande publique…)</a:t>
            </a:r>
          </a:p>
          <a:p>
            <a:pPr marL="180000" lvl="1" indent="-18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91F41"/>
                </a:solidFill>
                <a:latin typeface="+mj-lt"/>
              </a:rPr>
              <a:t>Gouvernance</a:t>
            </a:r>
            <a:r>
              <a:rPr lang="fr-FR" sz="1600" dirty="0">
                <a:solidFill>
                  <a:srgbClr val="092462"/>
                </a:solidFill>
              </a:rPr>
              <a:t> (contraintes réglementaires et d’organisation en fonction du statut de l’établissement)</a:t>
            </a:r>
          </a:p>
          <a:p>
            <a:pPr marL="180000" lvl="1" indent="-1800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D91F41"/>
                </a:solidFill>
                <a:latin typeface="+mj-lt"/>
              </a:rPr>
              <a:t>Environnemental</a:t>
            </a:r>
            <a:r>
              <a:rPr lang="fr-FR" sz="1600" dirty="0">
                <a:solidFill>
                  <a:srgbClr val="092462"/>
                </a:solidFill>
              </a:rPr>
              <a:t> (voir focus ci-après)</a:t>
            </a:r>
          </a:p>
        </p:txBody>
      </p:sp>
    </p:spTree>
    <p:extLst>
      <p:ext uri="{BB962C8B-B14F-4D97-AF65-F5344CB8AC3E}">
        <p14:creationId xmlns:p14="http://schemas.microsoft.com/office/powerpoint/2010/main" val="213502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Focus environnement : la réglementation s’impose à vous !</a:t>
            </a:r>
          </a:p>
        </p:txBody>
      </p:sp>
      <p:graphicFrame>
        <p:nvGraphicFramePr>
          <p:cNvPr id="29" name="Tableau 5">
            <a:extLst>
              <a:ext uri="{FF2B5EF4-FFF2-40B4-BE49-F238E27FC236}">
                <a16:creationId xmlns:a16="http://schemas.microsoft.com/office/drawing/2014/main" id="{34C0D2B9-8D20-E596-8756-515B99F80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61079"/>
              </p:ext>
            </p:extLst>
          </p:nvPr>
        </p:nvGraphicFramePr>
        <p:xfrm>
          <a:off x="778705" y="4477358"/>
          <a:ext cx="3424327" cy="1817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0112">
                  <a:extLst>
                    <a:ext uri="{9D8B030D-6E8A-4147-A177-3AD203B41FA5}">
                      <a16:colId xmlns:a16="http://schemas.microsoft.com/office/drawing/2014/main" val="2842098770"/>
                    </a:ext>
                  </a:extLst>
                </a:gridCol>
                <a:gridCol w="2474215">
                  <a:extLst>
                    <a:ext uri="{9D8B030D-6E8A-4147-A177-3AD203B41FA5}">
                      <a16:colId xmlns:a16="http://schemas.microsoft.com/office/drawing/2014/main" val="8551173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Réglementation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20052"/>
                  </a:ext>
                </a:extLst>
              </a:tr>
              <a:tr h="256426">
                <a:tc rowSpan="2">
                  <a:txBody>
                    <a:bodyPr/>
                    <a:lstStyle/>
                    <a:p>
                      <a:pPr algn="l"/>
                      <a:r>
                        <a:rPr lang="fr-FR" sz="800" b="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</a:rPr>
                        <a:t>Déchets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Décret 7 flux (Papier, métal, plastique, verre, bois , déchets de fractions minérales, déchets plâtres)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908213"/>
                  </a:ext>
                </a:extLst>
              </a:tr>
              <a:tr h="188046">
                <a:tc vMerge="1">
                  <a:txBody>
                    <a:bodyPr/>
                    <a:lstStyle/>
                    <a:p>
                      <a:pPr algn="ctr"/>
                      <a:r>
                        <a:rPr lang="fr-FR" sz="1300">
                          <a:solidFill>
                            <a:schemeClr val="accent2"/>
                          </a:solidFill>
                        </a:rPr>
                        <a:t>Déchets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Biodéchets de restauration (&gt;10 tonnes)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514541"/>
                  </a:ext>
                </a:extLst>
              </a:tr>
              <a:tr h="188046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</a:rPr>
                        <a:t>Economie circulaire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Loi AGEC (anti-gaspillage et économie circulaire)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835640"/>
                  </a:ext>
                </a:extLst>
              </a:tr>
              <a:tr h="256426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</a:rPr>
                        <a:t>DASRI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Code du travail, code de l’environnement, transports, code de la santé publique…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70012"/>
                  </a:ext>
                </a:extLst>
              </a:tr>
              <a:tr h="140721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</a:rPr>
                        <a:t>EGALIM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Lutte contre le gaspillage alimentaire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855549"/>
                  </a:ext>
                </a:extLst>
              </a:tr>
              <a:tr h="188046">
                <a:tc>
                  <a:txBody>
                    <a:bodyPr/>
                    <a:lstStyle/>
                    <a:p>
                      <a:pPr algn="l"/>
                      <a:r>
                        <a:rPr lang="fr-FR" sz="800" b="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</a:rPr>
                        <a:t>Taxe papier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dirty="0">
                          <a:solidFill>
                            <a:schemeClr val="accent1"/>
                          </a:solidFill>
                        </a:rPr>
                        <a:t>Taxe CITEO (&gt;5 tonnes / an)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50922"/>
                  </a:ext>
                </a:extLst>
              </a:tr>
            </a:tbl>
          </a:graphicData>
        </a:graphic>
      </p:graphicFrame>
      <p:graphicFrame>
        <p:nvGraphicFramePr>
          <p:cNvPr id="30" name="Tableau 5">
            <a:extLst>
              <a:ext uri="{FF2B5EF4-FFF2-40B4-BE49-F238E27FC236}">
                <a16:creationId xmlns:a16="http://schemas.microsoft.com/office/drawing/2014/main" id="{7C04831D-6D8D-C8F0-1B08-BF3CBDC2F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64685"/>
              </p:ext>
            </p:extLst>
          </p:nvPr>
        </p:nvGraphicFramePr>
        <p:xfrm>
          <a:off x="778705" y="2746084"/>
          <a:ext cx="3424327" cy="126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9390">
                  <a:extLst>
                    <a:ext uri="{9D8B030D-6E8A-4147-A177-3AD203B41FA5}">
                      <a16:colId xmlns:a16="http://schemas.microsoft.com/office/drawing/2014/main" val="2842098770"/>
                    </a:ext>
                  </a:extLst>
                </a:gridCol>
                <a:gridCol w="1714937">
                  <a:extLst>
                    <a:ext uri="{9D8B030D-6E8A-4147-A177-3AD203B41FA5}">
                      <a16:colId xmlns:a16="http://schemas.microsoft.com/office/drawing/2014/main" val="8551173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Réglementation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20052"/>
                  </a:ext>
                </a:extLst>
              </a:tr>
              <a:tr h="16446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Energie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Audit Énergétique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79942"/>
                  </a:ext>
                </a:extLst>
              </a:tr>
              <a:tr h="164469">
                <a:tc vMerge="1">
                  <a:txBody>
                    <a:bodyPr/>
                    <a:lstStyle/>
                    <a:p>
                      <a:pPr algn="ctr"/>
                      <a:r>
                        <a:rPr lang="fr-FR" sz="1300">
                          <a:solidFill>
                            <a:schemeClr val="accent2"/>
                          </a:solidFill>
                        </a:rPr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Loi ELAN - Décret Tertiaire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08172"/>
                  </a:ext>
                </a:extLst>
              </a:tr>
              <a:tr h="1644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Gaz à effets de serre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Bilan des Gaz à effet de serre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36920"/>
                  </a:ext>
                </a:extLst>
              </a:tr>
              <a:tr h="25845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Construction neuve (GES / énergie)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RE2020, matériaux biosourcés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1841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F7B701-86B8-D5E7-B7A9-9760BDC4A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55059"/>
              </p:ext>
            </p:extLst>
          </p:nvPr>
        </p:nvGraphicFramePr>
        <p:xfrm>
          <a:off x="4469749" y="2746084"/>
          <a:ext cx="3483859" cy="104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2307">
                  <a:extLst>
                    <a:ext uri="{9D8B030D-6E8A-4147-A177-3AD203B41FA5}">
                      <a16:colId xmlns:a16="http://schemas.microsoft.com/office/drawing/2014/main" val="4105347445"/>
                    </a:ext>
                  </a:extLst>
                </a:gridCol>
                <a:gridCol w="2301552">
                  <a:extLst>
                    <a:ext uri="{9D8B030D-6E8A-4147-A177-3AD203B41FA5}">
                      <a16:colId xmlns:a16="http://schemas.microsoft.com/office/drawing/2014/main" val="38855581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Réglementation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25252"/>
                  </a:ext>
                </a:extLst>
              </a:tr>
              <a:tr h="311602">
                <a:tc rowSpan="2">
                  <a:txBody>
                    <a:bodyPr/>
                    <a:lstStyle/>
                    <a:p>
                      <a:pPr algn="l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Achats / marchés publics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Schéma de promotion des achats publics socialement et écologiquement responsables (SPASER)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146220"/>
                  </a:ext>
                </a:extLst>
              </a:tr>
              <a:tr h="203728">
                <a:tc vMerge="1">
                  <a:txBody>
                    <a:bodyPr/>
                    <a:lstStyle/>
                    <a:p>
                      <a:pPr algn="ctr"/>
                      <a:r>
                        <a:rPr lang="fr-FR" sz="1300">
                          <a:solidFill>
                            <a:schemeClr val="accent2"/>
                          </a:solidFill>
                        </a:rPr>
                        <a:t>Achats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Respect des marchés publics (clauses, variantes, marchés réservés…)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1617211"/>
                  </a:ext>
                </a:extLst>
              </a:tr>
            </a:tbl>
          </a:graphicData>
        </a:graphic>
      </p:graphicFrame>
      <p:graphicFrame>
        <p:nvGraphicFramePr>
          <p:cNvPr id="31" name="Tableau 5">
            <a:extLst>
              <a:ext uri="{FF2B5EF4-FFF2-40B4-BE49-F238E27FC236}">
                <a16:creationId xmlns:a16="http://schemas.microsoft.com/office/drawing/2014/main" id="{99E13872-F306-068E-EAAA-4C86037C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491261"/>
              </p:ext>
            </p:extLst>
          </p:nvPr>
        </p:nvGraphicFramePr>
        <p:xfrm>
          <a:off x="4456474" y="4481850"/>
          <a:ext cx="3532496" cy="1889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8969">
                  <a:extLst>
                    <a:ext uri="{9D8B030D-6E8A-4147-A177-3AD203B41FA5}">
                      <a16:colId xmlns:a16="http://schemas.microsoft.com/office/drawing/2014/main" val="2842098770"/>
                    </a:ext>
                  </a:extLst>
                </a:gridCol>
                <a:gridCol w="1963527">
                  <a:extLst>
                    <a:ext uri="{9D8B030D-6E8A-4147-A177-3AD203B41FA5}">
                      <a16:colId xmlns:a16="http://schemas.microsoft.com/office/drawing/2014/main" val="8551173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Réglementation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20052"/>
                  </a:ext>
                </a:extLst>
              </a:tr>
              <a:tr h="150184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Mobilité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Loi Orientation des Mobilités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327212"/>
                  </a:ext>
                </a:extLst>
              </a:tr>
              <a:tr h="150184">
                <a:tc vMerge="1">
                  <a:txBody>
                    <a:bodyPr/>
                    <a:lstStyle/>
                    <a:p>
                      <a:pPr algn="ctr"/>
                      <a:r>
                        <a:rPr lang="fr-FR" sz="1300">
                          <a:solidFill>
                            <a:schemeClr val="accent2"/>
                          </a:solidFill>
                        </a:rPr>
                        <a:t>Mobilité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de bornes de recharge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420655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Alimentation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EGALIM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746400"/>
                  </a:ext>
                </a:extLst>
              </a:tr>
              <a:tr h="244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Biodiversité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Loi ELAN pour réduire la pollution lumineuse…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28196"/>
                  </a:ext>
                </a:extLst>
              </a:tr>
              <a:tr h="2446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Substances chimiques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Règlement REACH, perturbateurs endocriniens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183424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Gestion des effluents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Code de l’environnement, Code de la santé publique…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284263"/>
                  </a:ext>
                </a:extLst>
              </a:tr>
              <a:tr h="1501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Qualité de l’air intérieur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30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9133544"/>
                  </a:ext>
                </a:extLst>
              </a:tr>
            </a:tbl>
          </a:graphicData>
        </a:graphic>
      </p:graphicFrame>
      <p:graphicFrame>
        <p:nvGraphicFramePr>
          <p:cNvPr id="33" name="Tableau 5">
            <a:extLst>
              <a:ext uri="{FF2B5EF4-FFF2-40B4-BE49-F238E27FC236}">
                <a16:creationId xmlns:a16="http://schemas.microsoft.com/office/drawing/2014/main" id="{410113D7-48E8-7867-753F-872AA36ED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12317"/>
              </p:ext>
            </p:extLst>
          </p:nvPr>
        </p:nvGraphicFramePr>
        <p:xfrm>
          <a:off x="8338930" y="2752241"/>
          <a:ext cx="3182537" cy="18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6538">
                  <a:extLst>
                    <a:ext uri="{9D8B030D-6E8A-4147-A177-3AD203B41FA5}">
                      <a16:colId xmlns:a16="http://schemas.microsoft.com/office/drawing/2014/main" val="2842098770"/>
                    </a:ext>
                  </a:extLst>
                </a:gridCol>
                <a:gridCol w="1975999">
                  <a:extLst>
                    <a:ext uri="{9D8B030D-6E8A-4147-A177-3AD203B41FA5}">
                      <a16:colId xmlns:a16="http://schemas.microsoft.com/office/drawing/2014/main" val="8551173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Réglementation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920052"/>
                  </a:ext>
                </a:extLst>
              </a:tr>
              <a:tr h="169710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Changement climatique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Plan National d'Adaptation au Changement Climatique 2 (PNACC 2)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79942"/>
                  </a:ext>
                </a:extLst>
              </a:tr>
              <a:tr h="169710">
                <a:tc vMerge="1">
                  <a:txBody>
                    <a:bodyPr/>
                    <a:lstStyle/>
                    <a:p>
                      <a:pPr algn="ctr"/>
                      <a:r>
                        <a:rPr lang="fr-FR" sz="1300">
                          <a:solidFill>
                            <a:schemeClr val="accent2"/>
                          </a:solidFill>
                        </a:rPr>
                        <a:t>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Stratégie Nationale Bas Carbone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908172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Santé environnement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PNSE 4 (Plan National Santé-Environnement 4)…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836920"/>
                  </a:ext>
                </a:extLst>
              </a:tr>
              <a:tr h="2289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Efficacité énergétique et énergies renouvelables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« Fit for 55 » et ses directives…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184129"/>
                  </a:ext>
                </a:extLst>
              </a:tr>
              <a:tr h="1818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b="0" kern="1200" dirty="0">
                          <a:solidFill>
                            <a:schemeClr val="accent1"/>
                          </a:solidFill>
                          <a:latin typeface="Ubuntu Medium" panose="020B0604030602030204" pitchFamily="34" charset="0"/>
                          <a:ea typeface="+mn-ea"/>
                          <a:cs typeface="+mn-cs"/>
                        </a:rPr>
                        <a:t>Santé et nutrition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Programme National Nutrition Santé 2017 – 2021 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954511"/>
                  </a:ext>
                </a:extLst>
              </a:tr>
            </a:tbl>
          </a:graphicData>
        </a:graphic>
      </p:graphicFrame>
      <p:grpSp>
        <p:nvGrpSpPr>
          <p:cNvPr id="38" name="Groupe 6">
            <a:extLst>
              <a:ext uri="{FF2B5EF4-FFF2-40B4-BE49-F238E27FC236}">
                <a16:creationId xmlns:a16="http://schemas.microsoft.com/office/drawing/2014/main" id="{02303F33-F26F-BE14-E33A-DE9CF318862A}"/>
              </a:ext>
            </a:extLst>
          </p:cNvPr>
          <p:cNvGrpSpPr/>
          <p:nvPr/>
        </p:nvGrpSpPr>
        <p:grpSpPr>
          <a:xfrm rot="5400000">
            <a:off x="1175654" y="3771391"/>
            <a:ext cx="342212" cy="1147239"/>
            <a:chOff x="4384068" y="2434007"/>
            <a:chExt cx="516209" cy="2275237"/>
          </a:xfrm>
        </p:grpSpPr>
        <p:sp>
          <p:nvSpPr>
            <p:cNvPr id="39" name="Graphique 107">
              <a:extLst>
                <a:ext uri="{FF2B5EF4-FFF2-40B4-BE49-F238E27FC236}">
                  <a16:creationId xmlns:a16="http://schemas.microsoft.com/office/drawing/2014/main" id="{58E60680-F08C-F92B-5C1E-DFC6AB04C8C7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04552" y="3376801"/>
              <a:ext cx="2275237" cy="389649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Titre 1">
              <a:extLst>
                <a:ext uri="{FF2B5EF4-FFF2-40B4-BE49-F238E27FC236}">
                  <a16:creationId xmlns:a16="http://schemas.microsoft.com/office/drawing/2014/main" id="{9418AB90-87C5-125E-7498-89A9541E5642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818780" y="3313522"/>
              <a:ext cx="1646786" cy="516209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Déchets</a:t>
              </a:r>
            </a:p>
          </p:txBody>
        </p:sp>
      </p:grpSp>
      <p:grpSp>
        <p:nvGrpSpPr>
          <p:cNvPr id="44" name="Groupe 6">
            <a:extLst>
              <a:ext uri="{FF2B5EF4-FFF2-40B4-BE49-F238E27FC236}">
                <a16:creationId xmlns:a16="http://schemas.microsoft.com/office/drawing/2014/main" id="{C1FD31CE-725F-CB91-3A9E-4696E18E496B}"/>
              </a:ext>
            </a:extLst>
          </p:cNvPr>
          <p:cNvGrpSpPr/>
          <p:nvPr/>
        </p:nvGrpSpPr>
        <p:grpSpPr>
          <a:xfrm rot="5400000">
            <a:off x="1299503" y="1976927"/>
            <a:ext cx="260415" cy="1302009"/>
            <a:chOff x="4447346" y="2434007"/>
            <a:chExt cx="389649" cy="2275237"/>
          </a:xfrm>
        </p:grpSpPr>
        <p:sp>
          <p:nvSpPr>
            <p:cNvPr id="45" name="Graphique 107">
              <a:extLst>
                <a:ext uri="{FF2B5EF4-FFF2-40B4-BE49-F238E27FC236}">
                  <a16:creationId xmlns:a16="http://schemas.microsoft.com/office/drawing/2014/main" id="{B53D64AF-E2DB-C891-1CE2-C3EC29E1C58E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04552" y="3376801"/>
              <a:ext cx="2275237" cy="389649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Titre 1">
              <a:extLst>
                <a:ext uri="{FF2B5EF4-FFF2-40B4-BE49-F238E27FC236}">
                  <a16:creationId xmlns:a16="http://schemas.microsoft.com/office/drawing/2014/main" id="{E24270A7-331C-B273-9862-4803DCE1CEC2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570706" y="3385626"/>
              <a:ext cx="2142930" cy="371998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Energie &amp; climat</a:t>
              </a:r>
            </a:p>
          </p:txBody>
        </p:sp>
      </p:grpSp>
      <p:grpSp>
        <p:nvGrpSpPr>
          <p:cNvPr id="47" name="Groupe 6">
            <a:extLst>
              <a:ext uri="{FF2B5EF4-FFF2-40B4-BE49-F238E27FC236}">
                <a16:creationId xmlns:a16="http://schemas.microsoft.com/office/drawing/2014/main" id="{54514EAD-203F-F1BA-0E11-1F852EE7D7BC}"/>
              </a:ext>
            </a:extLst>
          </p:cNvPr>
          <p:cNvGrpSpPr/>
          <p:nvPr/>
        </p:nvGrpSpPr>
        <p:grpSpPr>
          <a:xfrm rot="5400000">
            <a:off x="4901980" y="2068132"/>
            <a:ext cx="249668" cy="1108853"/>
            <a:chOff x="4447346" y="2434007"/>
            <a:chExt cx="389649" cy="2275237"/>
          </a:xfrm>
        </p:grpSpPr>
        <p:sp>
          <p:nvSpPr>
            <p:cNvPr id="48" name="Graphique 107">
              <a:extLst>
                <a:ext uri="{FF2B5EF4-FFF2-40B4-BE49-F238E27FC236}">
                  <a16:creationId xmlns:a16="http://schemas.microsoft.com/office/drawing/2014/main" id="{6F66DB9A-8F97-F57C-29FD-AE07A2BF2FC1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04552" y="3376801"/>
              <a:ext cx="2275237" cy="389649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Titre 1">
              <a:extLst>
                <a:ext uri="{FF2B5EF4-FFF2-40B4-BE49-F238E27FC236}">
                  <a16:creationId xmlns:a16="http://schemas.microsoft.com/office/drawing/2014/main" id="{8F349C90-1516-002E-6701-D11FA37A471C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818778" y="3385627"/>
              <a:ext cx="1646787" cy="371998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1200"/>
                </a:spcBef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Achats</a:t>
              </a:r>
            </a:p>
          </p:txBody>
        </p:sp>
      </p:grpSp>
      <p:grpSp>
        <p:nvGrpSpPr>
          <p:cNvPr id="50" name="Groupe 6">
            <a:extLst>
              <a:ext uri="{FF2B5EF4-FFF2-40B4-BE49-F238E27FC236}">
                <a16:creationId xmlns:a16="http://schemas.microsoft.com/office/drawing/2014/main" id="{B6F38E4E-9003-28F6-61E2-4E0296E7C207}"/>
              </a:ext>
            </a:extLst>
          </p:cNvPr>
          <p:cNvGrpSpPr/>
          <p:nvPr/>
        </p:nvGrpSpPr>
        <p:grpSpPr>
          <a:xfrm rot="5400000">
            <a:off x="4873105" y="3817606"/>
            <a:ext cx="249668" cy="1108854"/>
            <a:chOff x="4447346" y="2434007"/>
            <a:chExt cx="389649" cy="2275237"/>
          </a:xfrm>
        </p:grpSpPr>
        <p:sp>
          <p:nvSpPr>
            <p:cNvPr id="51" name="Graphique 107">
              <a:extLst>
                <a:ext uri="{FF2B5EF4-FFF2-40B4-BE49-F238E27FC236}">
                  <a16:creationId xmlns:a16="http://schemas.microsoft.com/office/drawing/2014/main" id="{7604024B-90E5-7014-1C5A-8C9D942A628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504552" y="3376801"/>
              <a:ext cx="2275237" cy="389649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Titre 1">
              <a:extLst>
                <a:ext uri="{FF2B5EF4-FFF2-40B4-BE49-F238E27FC236}">
                  <a16:creationId xmlns:a16="http://schemas.microsoft.com/office/drawing/2014/main" id="{0ED9A480-9B90-606E-4008-9439E339CB76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818778" y="3385627"/>
              <a:ext cx="1646787" cy="371998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Autres</a:t>
              </a:r>
            </a:p>
          </p:txBody>
        </p:sp>
      </p:grpSp>
      <p:grpSp>
        <p:nvGrpSpPr>
          <p:cNvPr id="53" name="Groupe 6">
            <a:extLst>
              <a:ext uri="{FF2B5EF4-FFF2-40B4-BE49-F238E27FC236}">
                <a16:creationId xmlns:a16="http://schemas.microsoft.com/office/drawing/2014/main" id="{F6277591-4EFB-446E-3E4E-C262FE973095}"/>
              </a:ext>
            </a:extLst>
          </p:cNvPr>
          <p:cNvGrpSpPr/>
          <p:nvPr/>
        </p:nvGrpSpPr>
        <p:grpSpPr>
          <a:xfrm rot="5400000">
            <a:off x="9243376" y="1507440"/>
            <a:ext cx="371998" cy="2200141"/>
            <a:chOff x="4513973" y="2694029"/>
            <a:chExt cx="260337" cy="2024358"/>
          </a:xfrm>
        </p:grpSpPr>
        <p:sp>
          <p:nvSpPr>
            <p:cNvPr id="54" name="Graphique 107">
              <a:extLst>
                <a:ext uri="{FF2B5EF4-FFF2-40B4-BE49-F238E27FC236}">
                  <a16:creationId xmlns:a16="http://schemas.microsoft.com/office/drawing/2014/main" id="{4D34C0C3-E768-B531-0C6D-FDEAA873179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639248" y="3613617"/>
              <a:ext cx="2024358" cy="185181"/>
            </a:xfrm>
            <a:custGeom>
              <a:avLst/>
              <a:gdLst>
                <a:gd name="connsiteX0" fmla="*/ 4116986 w 4116985"/>
                <a:gd name="connsiteY0" fmla="*/ 0 h 407250"/>
                <a:gd name="connsiteX1" fmla="*/ 461086 w 4116985"/>
                <a:gd name="connsiteY1" fmla="*/ 0 h 407250"/>
                <a:gd name="connsiteX2" fmla="*/ 0 w 4116985"/>
                <a:gd name="connsiteY2" fmla="*/ 407251 h 407250"/>
                <a:gd name="connsiteX3" fmla="*/ 3655900 w 4116985"/>
                <a:gd name="connsiteY3" fmla="*/ 407251 h 407250"/>
                <a:gd name="connsiteX4" fmla="*/ 4116986 w 4116985"/>
                <a:gd name="connsiteY4" fmla="*/ 0 h 4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985" h="407250">
                  <a:moveTo>
                    <a:pt x="4116986" y="0"/>
                  </a:moveTo>
                  <a:lnTo>
                    <a:pt x="461086" y="0"/>
                  </a:lnTo>
                  <a:cubicBezTo>
                    <a:pt x="124584" y="0"/>
                    <a:pt x="88283" y="203484"/>
                    <a:pt x="0" y="407251"/>
                  </a:cubicBezTo>
                  <a:lnTo>
                    <a:pt x="3655900" y="407251"/>
                  </a:lnTo>
                  <a:cubicBezTo>
                    <a:pt x="3992401" y="407251"/>
                    <a:pt x="4028703" y="203767"/>
                    <a:pt x="4116986" y="0"/>
                  </a:cubicBezTo>
                  <a:close/>
                </a:path>
              </a:pathLst>
            </a:custGeom>
            <a:solidFill>
              <a:schemeClr val="accent2"/>
            </a:solidFill>
            <a:ln w="95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55" name="Titre 1">
              <a:extLst>
                <a:ext uri="{FF2B5EF4-FFF2-40B4-BE49-F238E27FC236}">
                  <a16:creationId xmlns:a16="http://schemas.microsoft.com/office/drawing/2014/main" id="{68D22EAB-D692-30B3-969A-ADB941936D38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3777197" y="3561151"/>
              <a:ext cx="1733889" cy="260337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r-FR" sz="1000" dirty="0">
                  <a:solidFill>
                    <a:srgbClr val="FFFFFF"/>
                  </a:solidFill>
                  <a:latin typeface="Ubuntu Medium" panose="020B0504030602030204" pitchFamily="34" charset="0"/>
                </a:rPr>
                <a:t>Impact indirect ou à venir…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7498E94-0F6E-353F-9CBC-CBE687B796F8}"/>
              </a:ext>
            </a:extLst>
          </p:cNvPr>
          <p:cNvSpPr/>
          <p:nvPr/>
        </p:nvSpPr>
        <p:spPr>
          <a:xfrm>
            <a:off x="696020" y="1151066"/>
            <a:ext cx="10799960" cy="978017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57" name="Graphique 21">
            <a:extLst>
              <a:ext uri="{FF2B5EF4-FFF2-40B4-BE49-F238E27FC236}">
                <a16:creationId xmlns:a16="http://schemas.microsoft.com/office/drawing/2014/main" id="{B3ED90E9-4A35-6D9B-5E15-E91D12A5008F}"/>
              </a:ext>
            </a:extLst>
          </p:cNvPr>
          <p:cNvSpPr>
            <a:spLocks noChangeAspect="1"/>
          </p:cNvSpPr>
          <p:nvPr/>
        </p:nvSpPr>
        <p:spPr>
          <a:xfrm rot="16200000" flipH="1">
            <a:off x="852731" y="1484697"/>
            <a:ext cx="272347" cy="74924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741BD-3549-B644-56F2-DFC2EC9AB060}"/>
              </a:ext>
            </a:extLst>
          </p:cNvPr>
          <p:cNvSpPr txBox="1"/>
          <p:nvPr/>
        </p:nvSpPr>
        <p:spPr>
          <a:xfrm>
            <a:off x="1127330" y="1363225"/>
            <a:ext cx="97055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92462"/>
                </a:solidFill>
                <a:latin typeface="Ubuntu Medium" panose="020B0604030602030204" pitchFamily="34" charset="0"/>
              </a:rPr>
              <a:t>Même sur la question du respect de l’environnement, la réglementation présente une variété importante de texte et sources réglementaires.</a:t>
            </a:r>
          </a:p>
        </p:txBody>
      </p:sp>
    </p:spTree>
    <p:extLst>
      <p:ext uri="{BB962C8B-B14F-4D97-AF65-F5344CB8AC3E}">
        <p14:creationId xmlns:p14="http://schemas.microsoft.com/office/powerpoint/2010/main" val="393198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B1B82DC9-CDA8-46DD-82E9-3FDFA123E1D1}"/>
              </a:ext>
            </a:extLst>
          </p:cNvPr>
          <p:cNvSpPr txBox="1">
            <a:spLocks/>
          </p:cNvSpPr>
          <p:nvPr/>
        </p:nvSpPr>
        <p:spPr>
          <a:xfrm>
            <a:off x="1989957" y="474353"/>
            <a:ext cx="9435281" cy="344159"/>
          </a:xfrm>
          <a:prstGeom prst="rect">
            <a:avLst/>
          </a:prstGeom>
        </p:spPr>
        <p:txBody>
          <a:bodyPr lIns="180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Soft </a:t>
            </a:r>
            <a:r>
              <a:rPr lang="fr-FR" sz="1300" cap="all" dirty="0" err="1">
                <a:solidFill>
                  <a:schemeClr val="accent1"/>
                </a:solidFill>
                <a:latin typeface="Ubuntu" panose="020B0504030602030204" pitchFamily="34" charset="0"/>
              </a:rPr>
              <a:t>law</a:t>
            </a:r>
            <a:r>
              <a:rPr lang="fr-FR" sz="1300" cap="all" dirty="0">
                <a:solidFill>
                  <a:schemeClr val="accent1"/>
                </a:solidFill>
                <a:latin typeface="Ubuntu" panose="020B0504030602030204" pitchFamily="34" charset="0"/>
              </a:rPr>
              <a:t> : de fortes incitations à faire… et des outils pour structurer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02FC68-2F99-C0F7-DEA2-E02C622D6CAA}"/>
              </a:ext>
            </a:extLst>
          </p:cNvPr>
          <p:cNvSpPr txBox="1"/>
          <p:nvPr/>
        </p:nvSpPr>
        <p:spPr>
          <a:xfrm>
            <a:off x="705805" y="3298195"/>
            <a:ext cx="28046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Ubuntu Medium" panose="020B0604030602030204" pitchFamily="34" charset="0"/>
              </a:rPr>
              <a:t>Normes et référentiels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507801-E21A-9C98-74FA-83224FC875CC}"/>
              </a:ext>
            </a:extLst>
          </p:cNvPr>
          <p:cNvSpPr txBox="1"/>
          <p:nvPr/>
        </p:nvSpPr>
        <p:spPr>
          <a:xfrm>
            <a:off x="705805" y="3624280"/>
            <a:ext cx="3627755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Bef>
                <a:spcPts val="600"/>
              </a:spcBef>
              <a:buNone/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ISO 26000 : 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norme de référence (lignes directrices de la Responsabilité Sociétale de l’Entreprise)</a:t>
            </a:r>
          </a:p>
          <a:p>
            <a:pPr indent="0">
              <a:spcBef>
                <a:spcPts val="600"/>
              </a:spcBef>
              <a:buNone/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17 Objectifs de Développement Durable</a:t>
            </a:r>
            <a:r>
              <a:rPr lang="fr-FR" sz="900" dirty="0">
                <a:solidFill>
                  <a:schemeClr val="accent1"/>
                </a:solidFill>
                <a:latin typeface="Ubuntu Medium" panose="020B0604030602030204" pitchFamily="34" charset="0"/>
              </a:rPr>
              <a:t> 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(ONU) </a:t>
            </a:r>
          </a:p>
          <a:p>
            <a:pPr indent="0">
              <a:spcBef>
                <a:spcPts val="600"/>
              </a:spcBef>
              <a:buNone/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Normes thématiques :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ISO : ISO 20400 (Achats responsables), ISO 50000 (énergie), ISO 14000 (environnement), ISO 9000 (qualité)…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Construction / rénovation / réhabilitation : Haute Qualité Environnementale Bâtiment Durable Santé, cadre de référence HQE-Green Building </a:t>
            </a:r>
            <a:r>
              <a:rPr lang="fr-FR" sz="900" dirty="0" err="1">
                <a:solidFill>
                  <a:schemeClr val="accent1"/>
                </a:solidFill>
                <a:latin typeface="Ubuntu Light"/>
              </a:rPr>
              <a:t>Concil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, BREEAM, LEED…</a:t>
            </a:r>
          </a:p>
          <a:p>
            <a:pPr indent="0">
              <a:spcBef>
                <a:spcPts val="600"/>
              </a:spcBef>
              <a:buNone/>
            </a:pPr>
            <a:r>
              <a:rPr lang="fr-FR" sz="900" dirty="0" err="1">
                <a:solidFill>
                  <a:srgbClr val="D91F41"/>
                </a:solidFill>
                <a:latin typeface="Ubuntu Medium" panose="020B0604030602030204" pitchFamily="34" charset="0"/>
              </a:rPr>
              <a:t>Reporting</a:t>
            </a: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 RSE :</a:t>
            </a:r>
          </a:p>
          <a:p>
            <a:pPr marL="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Lignes directrices du GRI (Global </a:t>
            </a:r>
            <a:r>
              <a:rPr lang="fr-FR" sz="900" dirty="0" err="1">
                <a:solidFill>
                  <a:schemeClr val="accent1"/>
                </a:solidFill>
                <a:latin typeface="Ubuntu Light"/>
              </a:rPr>
              <a:t>Reporting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 Initiative) </a:t>
            </a:r>
          </a:p>
          <a:p>
            <a:pPr marL="0" lvl="1" indent="-1841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Trames IIRC (International Integrated </a:t>
            </a:r>
            <a:r>
              <a:rPr lang="fr-FR" sz="900" dirty="0" err="1">
                <a:solidFill>
                  <a:schemeClr val="accent1"/>
                </a:solidFill>
                <a:latin typeface="Ubuntu Light"/>
              </a:rPr>
              <a:t>Reporting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 Council)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296D160D-C421-3E90-D373-A88E495FE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777" y="2972110"/>
            <a:ext cx="326085" cy="3260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D21749E-5C18-897F-377C-A2E257EC452B}"/>
              </a:ext>
            </a:extLst>
          </p:cNvPr>
          <p:cNvSpPr txBox="1"/>
          <p:nvPr/>
        </p:nvSpPr>
        <p:spPr>
          <a:xfrm>
            <a:off x="4443368" y="3298195"/>
            <a:ext cx="28046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Ubuntu Medium" panose="020B0604030602030204" pitchFamily="34" charset="0"/>
              </a:rPr>
              <a:t>Labels RSE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21685D-232A-0EE1-79C9-2B98F8182622}"/>
              </a:ext>
            </a:extLst>
          </p:cNvPr>
          <p:cNvSpPr txBox="1"/>
          <p:nvPr/>
        </p:nvSpPr>
        <p:spPr>
          <a:xfrm>
            <a:off x="4443368" y="3624280"/>
            <a:ext cx="298755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Tous secteurs :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 RSE : Afnor Certification, Label Lucie 26000 (Agence Lucie)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Bâtiment : Bâtiment biosourcé, Bâtiment bas carbone, Bâtiment Basse Consommation, Bâtiment Basse Consommation Effinergie Rénovation</a:t>
            </a:r>
          </a:p>
          <a:p>
            <a:pPr marL="0" lvl="1">
              <a:spcBef>
                <a:spcPts val="600"/>
              </a:spcBef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Secteur santé : 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THQSE®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Droits des usagers de la Santé, Responsabilité et Santé 26000 SNADOM</a:t>
            </a:r>
          </a:p>
          <a:p>
            <a:pPr marL="0" lvl="1">
              <a:spcBef>
                <a:spcPts val="600"/>
              </a:spcBef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Thématique 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Achats : référentiel Achats Responsables, Label Relations fournisseurs et achats responsables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462950-9455-0AD2-2A1D-6876114BC6D1}"/>
              </a:ext>
            </a:extLst>
          </p:cNvPr>
          <p:cNvSpPr txBox="1"/>
          <p:nvPr/>
        </p:nvSpPr>
        <p:spPr>
          <a:xfrm>
            <a:off x="7617049" y="3298195"/>
            <a:ext cx="28046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accent1"/>
                </a:solidFill>
                <a:latin typeface="Ubuntu Medium" panose="020B0604030602030204" pitchFamily="34" charset="0"/>
              </a:rPr>
              <a:t>Financements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840826-F136-6344-20B5-E612562D7381}"/>
              </a:ext>
            </a:extLst>
          </p:cNvPr>
          <p:cNvSpPr txBox="1"/>
          <p:nvPr/>
        </p:nvSpPr>
        <p:spPr>
          <a:xfrm>
            <a:off x="7617049" y="3624280"/>
            <a:ext cx="3878931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Plans de financements :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Medium" panose="020B0604030602030204" pitchFamily="34" charset="0"/>
              </a:rPr>
              <a:t>France Relance 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(30 Md€ pour l’écologie)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Medium" panose="020B0604030602030204" pitchFamily="34" charset="0"/>
              </a:rPr>
              <a:t>Ségur de la Santé 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(Mesure 14, accélérer la transformation écologique à l’hôpital et dans les établissements médico-sociaux, 50 M€)</a:t>
            </a:r>
          </a:p>
          <a:p>
            <a:pPr marL="0" lvl="1">
              <a:spcBef>
                <a:spcPts val="600"/>
              </a:spcBef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Plan national de relance et de résilience avec notamment :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Rénovation énergétique (5,8 Md€) ;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Energie et technologies vertes (5,3 Md€)…</a:t>
            </a:r>
          </a:p>
          <a:p>
            <a:pPr marL="0" lvl="1">
              <a:spcBef>
                <a:spcPts val="600"/>
              </a:spcBef>
            </a:pPr>
            <a:r>
              <a:rPr lang="fr-FR" sz="900" dirty="0">
                <a:solidFill>
                  <a:srgbClr val="D91F41"/>
                </a:solidFill>
                <a:latin typeface="Ubuntu Medium" panose="020B0604030602030204" pitchFamily="34" charset="0"/>
              </a:rPr>
              <a:t>Les plans de financement </a:t>
            </a:r>
            <a:r>
              <a:rPr lang="fr-FR" sz="900" dirty="0">
                <a:solidFill>
                  <a:schemeClr val="accent1"/>
                </a:solidFill>
                <a:latin typeface="Ubuntu Light"/>
              </a:rPr>
              <a:t>se déclinent et se traduisent opérationnellement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Mesure 14 du Ségur : 10 M€/an pour les conseillers en transition énergétique et écologique en santé</a:t>
            </a:r>
          </a:p>
          <a:p>
            <a:pPr marL="0" lvl="1" indent="-184150">
              <a:spcBef>
                <a:spcPts val="600"/>
              </a:spcBef>
              <a:buChar char="•"/>
            </a:pPr>
            <a:r>
              <a:rPr lang="fr-FR" sz="900" dirty="0">
                <a:solidFill>
                  <a:schemeClr val="accent1"/>
                </a:solidFill>
                <a:latin typeface="Ubuntu Light"/>
              </a:rPr>
              <a:t>Subventions ou aides pour des travaux, études par l’ADEME, la Banque des Territoires ou les Agences de l’eau…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9B103C7-67B4-F234-01BE-13FF6B994684}"/>
              </a:ext>
            </a:extLst>
          </p:cNvPr>
          <p:cNvGrpSpPr/>
          <p:nvPr/>
        </p:nvGrpSpPr>
        <p:grpSpPr>
          <a:xfrm>
            <a:off x="4512885" y="2986024"/>
            <a:ext cx="277626" cy="277626"/>
            <a:chOff x="4634596" y="2178774"/>
            <a:chExt cx="395814" cy="395814"/>
          </a:xfrm>
        </p:grpSpPr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90DD430C-FBFE-B4C8-749A-1D460AB30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34596" y="2178774"/>
              <a:ext cx="395814" cy="395814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A433E2A2-A5CA-FBCC-6415-EB754875F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43117" y="2233687"/>
              <a:ext cx="189473" cy="189473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CB741DE-EFE1-AC04-5284-1EFA1179899F}"/>
              </a:ext>
            </a:extLst>
          </p:cNvPr>
          <p:cNvGrpSpPr/>
          <p:nvPr/>
        </p:nvGrpSpPr>
        <p:grpSpPr>
          <a:xfrm>
            <a:off x="7707901" y="2977764"/>
            <a:ext cx="344973" cy="306394"/>
            <a:chOff x="7875002" y="2158266"/>
            <a:chExt cx="491832" cy="436830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353EC14-8419-61A0-7844-CECEA821EFDD}"/>
                </a:ext>
              </a:extLst>
            </p:cNvPr>
            <p:cNvSpPr/>
            <p:nvPr/>
          </p:nvSpPr>
          <p:spPr>
            <a:xfrm>
              <a:off x="7875002" y="2158266"/>
              <a:ext cx="491832" cy="436830"/>
            </a:xfrm>
            <a:custGeom>
              <a:avLst/>
              <a:gdLst>
                <a:gd name="connsiteX0" fmla="*/ 3690071 w 4876809"/>
                <a:gd name="connsiteY0" fmla="*/ 1639900 h 4819659"/>
                <a:gd name="connsiteX1" fmla="*/ 3647751 w 4876809"/>
                <a:gd name="connsiteY1" fmla="*/ 1562100 h 4819659"/>
                <a:gd name="connsiteX2" fmla="*/ 3895725 w 4876809"/>
                <a:gd name="connsiteY2" fmla="*/ 1562100 h 4819659"/>
                <a:gd name="connsiteX3" fmla="*/ 4333875 w 4876809"/>
                <a:gd name="connsiteY3" fmla="*/ 1123950 h 4819659"/>
                <a:gd name="connsiteX4" fmla="*/ 3895725 w 4876809"/>
                <a:gd name="connsiteY4" fmla="*/ 685800 h 4819659"/>
                <a:gd name="connsiteX5" fmla="*/ 3132963 w 4876809"/>
                <a:gd name="connsiteY5" fmla="*/ 685800 h 4819659"/>
                <a:gd name="connsiteX6" fmla="*/ 3209925 w 4876809"/>
                <a:gd name="connsiteY6" fmla="*/ 438150 h 4819659"/>
                <a:gd name="connsiteX7" fmla="*/ 2771775 w 4876809"/>
                <a:gd name="connsiteY7" fmla="*/ 0 h 4819659"/>
                <a:gd name="connsiteX8" fmla="*/ 438150 w 4876809"/>
                <a:gd name="connsiteY8" fmla="*/ 0 h 4819659"/>
                <a:gd name="connsiteX9" fmla="*/ 0 w 4876809"/>
                <a:gd name="connsiteY9" fmla="*/ 438150 h 4819659"/>
                <a:gd name="connsiteX10" fmla="*/ 438150 w 4876809"/>
                <a:gd name="connsiteY10" fmla="*/ 876300 h 4819659"/>
                <a:gd name="connsiteX11" fmla="*/ 1200912 w 4876809"/>
                <a:gd name="connsiteY11" fmla="*/ 876300 h 4819659"/>
                <a:gd name="connsiteX12" fmla="*/ 1123950 w 4876809"/>
                <a:gd name="connsiteY12" fmla="*/ 1123950 h 4819659"/>
                <a:gd name="connsiteX13" fmla="*/ 1200912 w 4876809"/>
                <a:gd name="connsiteY13" fmla="*/ 1371600 h 4819659"/>
                <a:gd name="connsiteX14" fmla="*/ 952500 w 4876809"/>
                <a:gd name="connsiteY14" fmla="*/ 1371600 h 4819659"/>
                <a:gd name="connsiteX15" fmla="*/ 514350 w 4876809"/>
                <a:gd name="connsiteY15" fmla="*/ 1809750 h 4819659"/>
                <a:gd name="connsiteX16" fmla="*/ 680228 w 4876809"/>
                <a:gd name="connsiteY16" fmla="*/ 2152650 h 4819659"/>
                <a:gd name="connsiteX17" fmla="*/ 514350 w 4876809"/>
                <a:gd name="connsiteY17" fmla="*/ 2495550 h 4819659"/>
                <a:gd name="connsiteX18" fmla="*/ 680228 w 4876809"/>
                <a:gd name="connsiteY18" fmla="*/ 2838450 h 4819659"/>
                <a:gd name="connsiteX19" fmla="*/ 514350 w 4876809"/>
                <a:gd name="connsiteY19" fmla="*/ 3181350 h 4819659"/>
                <a:gd name="connsiteX20" fmla="*/ 680228 w 4876809"/>
                <a:gd name="connsiteY20" fmla="*/ 3524250 h 4819659"/>
                <a:gd name="connsiteX21" fmla="*/ 514350 w 4876809"/>
                <a:gd name="connsiteY21" fmla="*/ 3867150 h 4819659"/>
                <a:gd name="connsiteX22" fmla="*/ 952500 w 4876809"/>
                <a:gd name="connsiteY22" fmla="*/ 4305300 h 4819659"/>
                <a:gd name="connsiteX23" fmla="*/ 2075021 w 4876809"/>
                <a:gd name="connsiteY23" fmla="*/ 4305300 h 4819659"/>
                <a:gd name="connsiteX24" fmla="*/ 3257560 w 4876809"/>
                <a:gd name="connsiteY24" fmla="*/ 4819660 h 4819659"/>
                <a:gd name="connsiteX25" fmla="*/ 4876810 w 4876809"/>
                <a:gd name="connsiteY25" fmla="*/ 3200410 h 4819659"/>
                <a:gd name="connsiteX26" fmla="*/ 3690071 w 4876809"/>
                <a:gd name="connsiteY26" fmla="*/ 1639900 h 4819659"/>
                <a:gd name="connsiteX27" fmla="*/ 3895725 w 4876809"/>
                <a:gd name="connsiteY27" fmla="*/ 876300 h 4819659"/>
                <a:gd name="connsiteX28" fmla="*/ 4143375 w 4876809"/>
                <a:gd name="connsiteY28" fmla="*/ 1123950 h 4819659"/>
                <a:gd name="connsiteX29" fmla="*/ 3895725 w 4876809"/>
                <a:gd name="connsiteY29" fmla="*/ 1371600 h 4819659"/>
                <a:gd name="connsiteX30" fmla="*/ 3286125 w 4876809"/>
                <a:gd name="connsiteY30" fmla="*/ 1371600 h 4819659"/>
                <a:gd name="connsiteX31" fmla="*/ 1562100 w 4876809"/>
                <a:gd name="connsiteY31" fmla="*/ 1371600 h 4819659"/>
                <a:gd name="connsiteX32" fmla="*/ 1314450 w 4876809"/>
                <a:gd name="connsiteY32" fmla="*/ 1123950 h 4819659"/>
                <a:gd name="connsiteX33" fmla="*/ 1562100 w 4876809"/>
                <a:gd name="connsiteY33" fmla="*/ 876300 h 4819659"/>
                <a:gd name="connsiteX34" fmla="*/ 3895725 w 4876809"/>
                <a:gd name="connsiteY34" fmla="*/ 876300 h 4819659"/>
                <a:gd name="connsiteX35" fmla="*/ 438150 w 4876809"/>
                <a:gd name="connsiteY35" fmla="*/ 685800 h 4819659"/>
                <a:gd name="connsiteX36" fmla="*/ 190500 w 4876809"/>
                <a:gd name="connsiteY36" fmla="*/ 438150 h 4819659"/>
                <a:gd name="connsiteX37" fmla="*/ 438150 w 4876809"/>
                <a:gd name="connsiteY37" fmla="*/ 190500 h 4819659"/>
                <a:gd name="connsiteX38" fmla="*/ 2771775 w 4876809"/>
                <a:gd name="connsiteY38" fmla="*/ 190500 h 4819659"/>
                <a:gd name="connsiteX39" fmla="*/ 3019425 w 4876809"/>
                <a:gd name="connsiteY39" fmla="*/ 438150 h 4819659"/>
                <a:gd name="connsiteX40" fmla="*/ 2771775 w 4876809"/>
                <a:gd name="connsiteY40" fmla="*/ 685800 h 4819659"/>
                <a:gd name="connsiteX41" fmla="*/ 438150 w 4876809"/>
                <a:gd name="connsiteY41" fmla="*/ 685800 h 4819659"/>
                <a:gd name="connsiteX42" fmla="*/ 952500 w 4876809"/>
                <a:gd name="connsiteY42" fmla="*/ 1562100 h 4819659"/>
                <a:gd name="connsiteX43" fmla="*/ 3286125 w 4876809"/>
                <a:gd name="connsiteY43" fmla="*/ 1562100 h 4819659"/>
                <a:gd name="connsiteX44" fmla="*/ 3394186 w 4876809"/>
                <a:gd name="connsiteY44" fmla="*/ 1586979 h 4819659"/>
                <a:gd name="connsiteX45" fmla="*/ 3257560 w 4876809"/>
                <a:gd name="connsiteY45" fmla="*/ 1581160 h 4819659"/>
                <a:gd name="connsiteX46" fmla="*/ 2111712 w 4876809"/>
                <a:gd name="connsiteY46" fmla="*/ 2057400 h 4819659"/>
                <a:gd name="connsiteX47" fmla="*/ 952500 w 4876809"/>
                <a:gd name="connsiteY47" fmla="*/ 2057400 h 4819659"/>
                <a:gd name="connsiteX48" fmla="*/ 704850 w 4876809"/>
                <a:gd name="connsiteY48" fmla="*/ 1809750 h 4819659"/>
                <a:gd name="connsiteX49" fmla="*/ 952500 w 4876809"/>
                <a:gd name="connsiteY49" fmla="*/ 1562100 h 4819659"/>
                <a:gd name="connsiteX50" fmla="*/ 952500 w 4876809"/>
                <a:gd name="connsiteY50" fmla="*/ 2247900 h 4819659"/>
                <a:gd name="connsiteX51" fmla="*/ 1948958 w 4876809"/>
                <a:gd name="connsiteY51" fmla="*/ 2247900 h 4819659"/>
                <a:gd name="connsiteX52" fmla="*/ 1704137 w 4876809"/>
                <a:gd name="connsiteY52" fmla="*/ 2743200 h 4819659"/>
                <a:gd name="connsiteX53" fmla="*/ 952500 w 4876809"/>
                <a:gd name="connsiteY53" fmla="*/ 2743200 h 4819659"/>
                <a:gd name="connsiteX54" fmla="*/ 704850 w 4876809"/>
                <a:gd name="connsiteY54" fmla="*/ 2495550 h 4819659"/>
                <a:gd name="connsiteX55" fmla="*/ 952500 w 4876809"/>
                <a:gd name="connsiteY55" fmla="*/ 2247900 h 4819659"/>
                <a:gd name="connsiteX56" fmla="*/ 952500 w 4876809"/>
                <a:gd name="connsiteY56" fmla="*/ 2933700 h 4819659"/>
                <a:gd name="connsiteX57" fmla="*/ 1660398 w 4876809"/>
                <a:gd name="connsiteY57" fmla="*/ 2933700 h 4819659"/>
                <a:gd name="connsiteX58" fmla="*/ 1638310 w 4876809"/>
                <a:gd name="connsiteY58" fmla="*/ 3200410 h 4819659"/>
                <a:gd name="connsiteX59" fmla="*/ 1654521 w 4876809"/>
                <a:gd name="connsiteY59" fmla="*/ 3429000 h 4819659"/>
                <a:gd name="connsiteX60" fmla="*/ 952500 w 4876809"/>
                <a:gd name="connsiteY60" fmla="*/ 3429000 h 4819659"/>
                <a:gd name="connsiteX61" fmla="*/ 704850 w 4876809"/>
                <a:gd name="connsiteY61" fmla="*/ 3181350 h 4819659"/>
                <a:gd name="connsiteX62" fmla="*/ 952500 w 4876809"/>
                <a:gd name="connsiteY62" fmla="*/ 2933700 h 4819659"/>
                <a:gd name="connsiteX63" fmla="*/ 952500 w 4876809"/>
                <a:gd name="connsiteY63" fmla="*/ 4114800 h 4819659"/>
                <a:gd name="connsiteX64" fmla="*/ 704850 w 4876809"/>
                <a:gd name="connsiteY64" fmla="*/ 3867150 h 4819659"/>
                <a:gd name="connsiteX65" fmla="*/ 952500 w 4876809"/>
                <a:gd name="connsiteY65" fmla="*/ 3619500 h 4819659"/>
                <a:gd name="connsiteX66" fmla="*/ 1693412 w 4876809"/>
                <a:gd name="connsiteY66" fmla="*/ 3619500 h 4819659"/>
                <a:gd name="connsiteX67" fmla="*/ 1921945 w 4876809"/>
                <a:gd name="connsiteY67" fmla="*/ 4114800 h 4819659"/>
                <a:gd name="connsiteX68" fmla="*/ 952500 w 4876809"/>
                <a:gd name="connsiteY68" fmla="*/ 4114800 h 4819659"/>
                <a:gd name="connsiteX69" fmla="*/ 3257560 w 4876809"/>
                <a:gd name="connsiteY69" fmla="*/ 4629160 h 4819659"/>
                <a:gd name="connsiteX70" fmla="*/ 1828810 w 4876809"/>
                <a:gd name="connsiteY70" fmla="*/ 3200410 h 4819659"/>
                <a:gd name="connsiteX71" fmla="*/ 3257560 w 4876809"/>
                <a:gd name="connsiteY71" fmla="*/ 1771660 h 4819659"/>
                <a:gd name="connsiteX72" fmla="*/ 4686310 w 4876809"/>
                <a:gd name="connsiteY72" fmla="*/ 3200410 h 4819659"/>
                <a:gd name="connsiteX73" fmla="*/ 3257560 w 4876809"/>
                <a:gd name="connsiteY73" fmla="*/ 4629160 h 481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876809" h="4819659">
                  <a:moveTo>
                    <a:pt x="3690071" y="1639900"/>
                  </a:moveTo>
                  <a:cubicBezTo>
                    <a:pt x="3678479" y="1612278"/>
                    <a:pt x="3664277" y="1586246"/>
                    <a:pt x="3647751" y="1562100"/>
                  </a:cubicBezTo>
                  <a:lnTo>
                    <a:pt x="3895725" y="1562100"/>
                  </a:lnTo>
                  <a:cubicBezTo>
                    <a:pt x="4137317" y="1562100"/>
                    <a:pt x="4333875" y="1365542"/>
                    <a:pt x="4333875" y="1123950"/>
                  </a:cubicBezTo>
                  <a:cubicBezTo>
                    <a:pt x="4333875" y="882358"/>
                    <a:pt x="4137317" y="685800"/>
                    <a:pt x="3895725" y="685800"/>
                  </a:cubicBezTo>
                  <a:lnTo>
                    <a:pt x="3132963" y="685800"/>
                  </a:lnTo>
                  <a:cubicBezTo>
                    <a:pt x="3181455" y="615296"/>
                    <a:pt x="3209925" y="530000"/>
                    <a:pt x="3209925" y="438150"/>
                  </a:cubicBezTo>
                  <a:cubicBezTo>
                    <a:pt x="3209925" y="196558"/>
                    <a:pt x="3013367" y="0"/>
                    <a:pt x="2771775" y="0"/>
                  </a:cubicBezTo>
                  <a:lnTo>
                    <a:pt x="438150" y="0"/>
                  </a:lnTo>
                  <a:cubicBezTo>
                    <a:pt x="196558" y="0"/>
                    <a:pt x="0" y="196558"/>
                    <a:pt x="0" y="438150"/>
                  </a:cubicBezTo>
                  <a:cubicBezTo>
                    <a:pt x="0" y="679742"/>
                    <a:pt x="196558" y="876300"/>
                    <a:pt x="438150" y="876300"/>
                  </a:cubicBezTo>
                  <a:lnTo>
                    <a:pt x="1200912" y="876300"/>
                  </a:lnTo>
                  <a:cubicBezTo>
                    <a:pt x="1152420" y="946804"/>
                    <a:pt x="1123950" y="1032100"/>
                    <a:pt x="1123950" y="1123950"/>
                  </a:cubicBezTo>
                  <a:cubicBezTo>
                    <a:pt x="1123950" y="1215800"/>
                    <a:pt x="1152411" y="1301096"/>
                    <a:pt x="1200912" y="1371600"/>
                  </a:cubicBezTo>
                  <a:lnTo>
                    <a:pt x="952500" y="1371600"/>
                  </a:lnTo>
                  <a:cubicBezTo>
                    <a:pt x="710908" y="1371600"/>
                    <a:pt x="514350" y="1568158"/>
                    <a:pt x="514350" y="1809750"/>
                  </a:cubicBezTo>
                  <a:cubicBezTo>
                    <a:pt x="514350" y="1948501"/>
                    <a:pt x="579253" y="2072316"/>
                    <a:pt x="680228" y="2152650"/>
                  </a:cubicBezTo>
                  <a:cubicBezTo>
                    <a:pt x="579253" y="2232984"/>
                    <a:pt x="514350" y="2356799"/>
                    <a:pt x="514350" y="2495550"/>
                  </a:cubicBezTo>
                  <a:cubicBezTo>
                    <a:pt x="514350" y="2634301"/>
                    <a:pt x="579253" y="2758116"/>
                    <a:pt x="680228" y="2838450"/>
                  </a:cubicBezTo>
                  <a:cubicBezTo>
                    <a:pt x="579253" y="2918784"/>
                    <a:pt x="514350" y="3042600"/>
                    <a:pt x="514350" y="3181350"/>
                  </a:cubicBezTo>
                  <a:cubicBezTo>
                    <a:pt x="514350" y="3320101"/>
                    <a:pt x="579253" y="3443916"/>
                    <a:pt x="680228" y="3524250"/>
                  </a:cubicBezTo>
                  <a:cubicBezTo>
                    <a:pt x="579253" y="3604584"/>
                    <a:pt x="514350" y="3728400"/>
                    <a:pt x="514350" y="3867150"/>
                  </a:cubicBezTo>
                  <a:cubicBezTo>
                    <a:pt x="514350" y="4108742"/>
                    <a:pt x="710908" y="4305300"/>
                    <a:pt x="952500" y="4305300"/>
                  </a:cubicBezTo>
                  <a:lnTo>
                    <a:pt x="2075021" y="4305300"/>
                  </a:lnTo>
                  <a:cubicBezTo>
                    <a:pt x="2370734" y="4621597"/>
                    <a:pt x="2791416" y="4819660"/>
                    <a:pt x="3257560" y="4819660"/>
                  </a:cubicBezTo>
                  <a:cubicBezTo>
                    <a:pt x="4150414" y="4819660"/>
                    <a:pt x="4876810" y="4093264"/>
                    <a:pt x="4876810" y="3200410"/>
                  </a:cubicBezTo>
                  <a:cubicBezTo>
                    <a:pt x="4876810" y="2457298"/>
                    <a:pt x="4373604" y="1829591"/>
                    <a:pt x="3690071" y="1639900"/>
                  </a:cubicBezTo>
                  <a:close/>
                  <a:moveTo>
                    <a:pt x="3895725" y="876300"/>
                  </a:moveTo>
                  <a:cubicBezTo>
                    <a:pt x="4032285" y="876300"/>
                    <a:pt x="4143375" y="987400"/>
                    <a:pt x="4143375" y="1123950"/>
                  </a:cubicBezTo>
                  <a:cubicBezTo>
                    <a:pt x="4143375" y="1260500"/>
                    <a:pt x="4032285" y="1371600"/>
                    <a:pt x="3895725" y="1371600"/>
                  </a:cubicBezTo>
                  <a:lnTo>
                    <a:pt x="3286125" y="1371600"/>
                  </a:lnTo>
                  <a:lnTo>
                    <a:pt x="1562100" y="1371600"/>
                  </a:lnTo>
                  <a:cubicBezTo>
                    <a:pt x="1425540" y="1371600"/>
                    <a:pt x="1314450" y="1260500"/>
                    <a:pt x="1314450" y="1123950"/>
                  </a:cubicBezTo>
                  <a:cubicBezTo>
                    <a:pt x="1314450" y="987400"/>
                    <a:pt x="1425540" y="876300"/>
                    <a:pt x="1562100" y="876300"/>
                  </a:cubicBezTo>
                  <a:lnTo>
                    <a:pt x="3895725" y="876300"/>
                  </a:lnTo>
                  <a:close/>
                  <a:moveTo>
                    <a:pt x="438150" y="685800"/>
                  </a:moveTo>
                  <a:cubicBezTo>
                    <a:pt x="301590" y="685800"/>
                    <a:pt x="190500" y="574700"/>
                    <a:pt x="190500" y="438150"/>
                  </a:cubicBezTo>
                  <a:cubicBezTo>
                    <a:pt x="190500" y="301600"/>
                    <a:pt x="301590" y="190500"/>
                    <a:pt x="438150" y="190500"/>
                  </a:cubicBezTo>
                  <a:lnTo>
                    <a:pt x="2771775" y="190500"/>
                  </a:lnTo>
                  <a:cubicBezTo>
                    <a:pt x="2908335" y="190500"/>
                    <a:pt x="3019425" y="301600"/>
                    <a:pt x="3019425" y="438150"/>
                  </a:cubicBezTo>
                  <a:cubicBezTo>
                    <a:pt x="3019425" y="574700"/>
                    <a:pt x="2908335" y="685800"/>
                    <a:pt x="2771775" y="685800"/>
                  </a:cubicBezTo>
                  <a:lnTo>
                    <a:pt x="438150" y="685800"/>
                  </a:lnTo>
                  <a:close/>
                  <a:moveTo>
                    <a:pt x="952500" y="1562100"/>
                  </a:moveTo>
                  <a:lnTo>
                    <a:pt x="3286125" y="1562100"/>
                  </a:lnTo>
                  <a:cubicBezTo>
                    <a:pt x="3324492" y="1562100"/>
                    <a:pt x="3361230" y="1571016"/>
                    <a:pt x="3394186" y="1586979"/>
                  </a:cubicBezTo>
                  <a:cubicBezTo>
                    <a:pt x="3349133" y="1583198"/>
                    <a:pt x="3303585" y="1581160"/>
                    <a:pt x="3257560" y="1581160"/>
                  </a:cubicBezTo>
                  <a:cubicBezTo>
                    <a:pt x="2810409" y="1581160"/>
                    <a:pt x="2405025" y="1763363"/>
                    <a:pt x="2111712" y="2057400"/>
                  </a:cubicBezTo>
                  <a:lnTo>
                    <a:pt x="952500" y="2057400"/>
                  </a:lnTo>
                  <a:cubicBezTo>
                    <a:pt x="815950" y="2057400"/>
                    <a:pt x="704850" y="1946300"/>
                    <a:pt x="704850" y="1809750"/>
                  </a:cubicBezTo>
                  <a:cubicBezTo>
                    <a:pt x="704850" y="1673200"/>
                    <a:pt x="815950" y="1562100"/>
                    <a:pt x="952500" y="1562100"/>
                  </a:cubicBezTo>
                  <a:close/>
                  <a:moveTo>
                    <a:pt x="952500" y="2247900"/>
                  </a:moveTo>
                  <a:lnTo>
                    <a:pt x="1948958" y="2247900"/>
                  </a:lnTo>
                  <a:cubicBezTo>
                    <a:pt x="1840830" y="2396042"/>
                    <a:pt x="1757229" y="2563130"/>
                    <a:pt x="1704137" y="2743200"/>
                  </a:cubicBezTo>
                  <a:lnTo>
                    <a:pt x="952500" y="2743200"/>
                  </a:lnTo>
                  <a:cubicBezTo>
                    <a:pt x="815940" y="2743200"/>
                    <a:pt x="704850" y="2632110"/>
                    <a:pt x="704850" y="2495550"/>
                  </a:cubicBezTo>
                  <a:cubicBezTo>
                    <a:pt x="704850" y="2359000"/>
                    <a:pt x="815940" y="2247900"/>
                    <a:pt x="952500" y="2247900"/>
                  </a:cubicBezTo>
                  <a:close/>
                  <a:moveTo>
                    <a:pt x="952500" y="2933700"/>
                  </a:moveTo>
                  <a:lnTo>
                    <a:pt x="1660398" y="2933700"/>
                  </a:lnTo>
                  <a:cubicBezTo>
                    <a:pt x="1645949" y="3020502"/>
                    <a:pt x="1638310" y="3109570"/>
                    <a:pt x="1638310" y="3200410"/>
                  </a:cubicBezTo>
                  <a:cubicBezTo>
                    <a:pt x="1638310" y="3278000"/>
                    <a:pt x="1643920" y="3354296"/>
                    <a:pt x="1654521" y="3429000"/>
                  </a:cubicBezTo>
                  <a:lnTo>
                    <a:pt x="952500" y="3429000"/>
                  </a:lnTo>
                  <a:cubicBezTo>
                    <a:pt x="815940" y="3429000"/>
                    <a:pt x="704850" y="3317910"/>
                    <a:pt x="704850" y="3181350"/>
                  </a:cubicBezTo>
                  <a:cubicBezTo>
                    <a:pt x="704850" y="3044790"/>
                    <a:pt x="815940" y="2933700"/>
                    <a:pt x="952500" y="2933700"/>
                  </a:cubicBezTo>
                  <a:close/>
                  <a:moveTo>
                    <a:pt x="952500" y="4114800"/>
                  </a:moveTo>
                  <a:cubicBezTo>
                    <a:pt x="815940" y="4114800"/>
                    <a:pt x="704850" y="4003710"/>
                    <a:pt x="704850" y="3867150"/>
                  </a:cubicBezTo>
                  <a:cubicBezTo>
                    <a:pt x="704850" y="3730590"/>
                    <a:pt x="815940" y="3619500"/>
                    <a:pt x="952500" y="3619500"/>
                  </a:cubicBezTo>
                  <a:lnTo>
                    <a:pt x="1693412" y="3619500"/>
                  </a:lnTo>
                  <a:cubicBezTo>
                    <a:pt x="1741475" y="3798694"/>
                    <a:pt x="1819551" y="3965696"/>
                    <a:pt x="1921945" y="4114800"/>
                  </a:cubicBezTo>
                  <a:lnTo>
                    <a:pt x="952500" y="4114800"/>
                  </a:lnTo>
                  <a:close/>
                  <a:moveTo>
                    <a:pt x="3257560" y="4629160"/>
                  </a:moveTo>
                  <a:cubicBezTo>
                    <a:pt x="2469747" y="4629160"/>
                    <a:pt x="1828810" y="3988222"/>
                    <a:pt x="1828810" y="3200410"/>
                  </a:cubicBezTo>
                  <a:cubicBezTo>
                    <a:pt x="1828810" y="2412597"/>
                    <a:pt x="2469747" y="1771660"/>
                    <a:pt x="3257560" y="1771660"/>
                  </a:cubicBezTo>
                  <a:cubicBezTo>
                    <a:pt x="4045372" y="1771660"/>
                    <a:pt x="4686310" y="2412597"/>
                    <a:pt x="4686310" y="3200410"/>
                  </a:cubicBezTo>
                  <a:cubicBezTo>
                    <a:pt x="4686310" y="3988222"/>
                    <a:pt x="4045372" y="4629160"/>
                    <a:pt x="3257560" y="4629160"/>
                  </a:cubicBezTo>
                  <a:close/>
                </a:path>
              </a:pathLst>
            </a:custGeom>
            <a:solidFill>
              <a:schemeClr val="accent2"/>
            </a:solidFill>
            <a:ln w="190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66">
              <a:extLst>
                <a:ext uri="{FF2B5EF4-FFF2-40B4-BE49-F238E27FC236}">
                  <a16:creationId xmlns:a16="http://schemas.microsoft.com/office/drawing/2014/main" id="{6C5A7CB2-E887-1092-9E5E-F6ED6EE2A5AD}"/>
                </a:ext>
              </a:extLst>
            </p:cNvPr>
            <p:cNvSpPr/>
            <p:nvPr/>
          </p:nvSpPr>
          <p:spPr>
            <a:xfrm>
              <a:off x="8127758" y="2371707"/>
              <a:ext cx="131951" cy="160038"/>
            </a:xfrm>
            <a:custGeom>
              <a:avLst/>
              <a:gdLst>
                <a:gd name="connsiteX0" fmla="*/ 126860 w 131951"/>
                <a:gd name="connsiteY0" fmla="*/ 141714 h 160038"/>
                <a:gd name="connsiteX1" fmla="*/ 99399 w 131951"/>
                <a:gd name="connsiteY1" fmla="*/ 147535 h 160038"/>
                <a:gd name="connsiteX2" fmla="*/ 34536 w 131951"/>
                <a:gd name="connsiteY2" fmla="*/ 98773 h 160038"/>
                <a:gd name="connsiteX3" fmla="*/ 114402 w 131951"/>
                <a:gd name="connsiteY3" fmla="*/ 98773 h 160038"/>
                <a:gd name="connsiteX4" fmla="*/ 114402 w 131951"/>
                <a:gd name="connsiteY4" fmla="*/ 86270 h 160038"/>
                <a:gd name="connsiteX5" fmla="*/ 32175 w 131951"/>
                <a:gd name="connsiteY5" fmla="*/ 86270 h 160038"/>
                <a:gd name="connsiteX6" fmla="*/ 31883 w 131951"/>
                <a:gd name="connsiteY6" fmla="*/ 80019 h 160038"/>
                <a:gd name="connsiteX7" fmla="*/ 32175 w 131951"/>
                <a:gd name="connsiteY7" fmla="*/ 73768 h 160038"/>
                <a:gd name="connsiteX8" fmla="*/ 114402 w 131951"/>
                <a:gd name="connsiteY8" fmla="*/ 73768 h 160038"/>
                <a:gd name="connsiteX9" fmla="*/ 114402 w 131951"/>
                <a:gd name="connsiteY9" fmla="*/ 61265 h 160038"/>
                <a:gd name="connsiteX10" fmla="*/ 34535 w 131951"/>
                <a:gd name="connsiteY10" fmla="*/ 61265 h 160038"/>
                <a:gd name="connsiteX11" fmla="*/ 99399 w 131951"/>
                <a:gd name="connsiteY11" fmla="*/ 12503 h 160038"/>
                <a:gd name="connsiteX12" fmla="*/ 126860 w 131951"/>
                <a:gd name="connsiteY12" fmla="*/ 18324 h 160038"/>
                <a:gd name="connsiteX13" fmla="*/ 131951 w 131951"/>
                <a:gd name="connsiteY13" fmla="*/ 6905 h 160038"/>
                <a:gd name="connsiteX14" fmla="*/ 99399 w 131951"/>
                <a:gd name="connsiteY14" fmla="*/ 0 h 160038"/>
                <a:gd name="connsiteX15" fmla="*/ 42817 w 131951"/>
                <a:gd name="connsiteY15" fmla="*/ 23437 h 160038"/>
                <a:gd name="connsiteX16" fmla="*/ 21583 w 131951"/>
                <a:gd name="connsiteY16" fmla="*/ 61265 h 160038"/>
                <a:gd name="connsiteX17" fmla="*/ 0 w 131951"/>
                <a:gd name="connsiteY17" fmla="*/ 61265 h 160038"/>
                <a:gd name="connsiteX18" fmla="*/ 0 w 131951"/>
                <a:gd name="connsiteY18" fmla="*/ 73768 h 160038"/>
                <a:gd name="connsiteX19" fmla="*/ 19622 w 131951"/>
                <a:gd name="connsiteY19" fmla="*/ 73768 h 160038"/>
                <a:gd name="connsiteX20" fmla="*/ 19380 w 131951"/>
                <a:gd name="connsiteY20" fmla="*/ 80019 h 160038"/>
                <a:gd name="connsiteX21" fmla="*/ 19622 w 131951"/>
                <a:gd name="connsiteY21" fmla="*/ 86270 h 160038"/>
                <a:gd name="connsiteX22" fmla="*/ 0 w 131951"/>
                <a:gd name="connsiteY22" fmla="*/ 86270 h 160038"/>
                <a:gd name="connsiteX23" fmla="*/ 0 w 131951"/>
                <a:gd name="connsiteY23" fmla="*/ 98773 h 160038"/>
                <a:gd name="connsiteX24" fmla="*/ 21583 w 131951"/>
                <a:gd name="connsiteY24" fmla="*/ 98773 h 160038"/>
                <a:gd name="connsiteX25" fmla="*/ 42816 w 131951"/>
                <a:gd name="connsiteY25" fmla="*/ 136601 h 160038"/>
                <a:gd name="connsiteX26" fmla="*/ 99399 w 131951"/>
                <a:gd name="connsiteY26" fmla="*/ 160038 h 160038"/>
                <a:gd name="connsiteX27" fmla="*/ 131952 w 131951"/>
                <a:gd name="connsiteY27" fmla="*/ 153133 h 160038"/>
                <a:gd name="connsiteX28" fmla="*/ 126860 w 131951"/>
                <a:gd name="connsiteY28" fmla="*/ 141714 h 16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1951" h="160038">
                  <a:moveTo>
                    <a:pt x="126860" y="141714"/>
                  </a:moveTo>
                  <a:cubicBezTo>
                    <a:pt x="118197" y="145576"/>
                    <a:pt x="108958" y="147535"/>
                    <a:pt x="99399" y="147535"/>
                  </a:cubicBezTo>
                  <a:cubicBezTo>
                    <a:pt x="68676" y="147535"/>
                    <a:pt x="42683" y="126906"/>
                    <a:pt x="34536" y="98773"/>
                  </a:cubicBezTo>
                  <a:lnTo>
                    <a:pt x="114402" y="98773"/>
                  </a:lnTo>
                  <a:lnTo>
                    <a:pt x="114402" y="86270"/>
                  </a:lnTo>
                  <a:lnTo>
                    <a:pt x="32175" y="86270"/>
                  </a:lnTo>
                  <a:cubicBezTo>
                    <a:pt x="31985" y="84211"/>
                    <a:pt x="31883" y="82127"/>
                    <a:pt x="31883" y="80019"/>
                  </a:cubicBezTo>
                  <a:cubicBezTo>
                    <a:pt x="31883" y="77911"/>
                    <a:pt x="31985" y="75827"/>
                    <a:pt x="32175" y="73768"/>
                  </a:cubicBezTo>
                  <a:lnTo>
                    <a:pt x="114402" y="73768"/>
                  </a:lnTo>
                  <a:lnTo>
                    <a:pt x="114402" y="61265"/>
                  </a:lnTo>
                  <a:lnTo>
                    <a:pt x="34535" y="61265"/>
                  </a:lnTo>
                  <a:cubicBezTo>
                    <a:pt x="42682" y="33132"/>
                    <a:pt x="68676" y="12503"/>
                    <a:pt x="99399" y="12503"/>
                  </a:cubicBezTo>
                  <a:cubicBezTo>
                    <a:pt x="108957" y="12503"/>
                    <a:pt x="118197" y="14462"/>
                    <a:pt x="126860" y="18324"/>
                  </a:cubicBezTo>
                  <a:lnTo>
                    <a:pt x="131951" y="6905"/>
                  </a:lnTo>
                  <a:cubicBezTo>
                    <a:pt x="121676" y="2323"/>
                    <a:pt x="110723" y="0"/>
                    <a:pt x="99399" y="0"/>
                  </a:cubicBezTo>
                  <a:cubicBezTo>
                    <a:pt x="78025" y="0"/>
                    <a:pt x="57930" y="8324"/>
                    <a:pt x="42817" y="23437"/>
                  </a:cubicBezTo>
                  <a:cubicBezTo>
                    <a:pt x="32229" y="34025"/>
                    <a:pt x="24979" y="47060"/>
                    <a:pt x="21583" y="61265"/>
                  </a:cubicBezTo>
                  <a:lnTo>
                    <a:pt x="0" y="61265"/>
                  </a:lnTo>
                  <a:lnTo>
                    <a:pt x="0" y="73768"/>
                  </a:lnTo>
                  <a:lnTo>
                    <a:pt x="19622" y="73768"/>
                  </a:lnTo>
                  <a:cubicBezTo>
                    <a:pt x="19463" y="75837"/>
                    <a:pt x="19380" y="77922"/>
                    <a:pt x="19380" y="80019"/>
                  </a:cubicBezTo>
                  <a:cubicBezTo>
                    <a:pt x="19380" y="82116"/>
                    <a:pt x="19463" y="84201"/>
                    <a:pt x="19622" y="86270"/>
                  </a:cubicBezTo>
                  <a:lnTo>
                    <a:pt x="0" y="86270"/>
                  </a:lnTo>
                  <a:lnTo>
                    <a:pt x="0" y="98773"/>
                  </a:lnTo>
                  <a:lnTo>
                    <a:pt x="21583" y="98773"/>
                  </a:lnTo>
                  <a:cubicBezTo>
                    <a:pt x="24978" y="112978"/>
                    <a:pt x="32228" y="126013"/>
                    <a:pt x="42816" y="136601"/>
                  </a:cubicBezTo>
                  <a:cubicBezTo>
                    <a:pt x="57930" y="151715"/>
                    <a:pt x="78025" y="160038"/>
                    <a:pt x="99399" y="160038"/>
                  </a:cubicBezTo>
                  <a:cubicBezTo>
                    <a:pt x="110723" y="160038"/>
                    <a:pt x="121676" y="157715"/>
                    <a:pt x="131952" y="153133"/>
                  </a:cubicBezTo>
                  <a:lnTo>
                    <a:pt x="126860" y="141714"/>
                  </a:lnTo>
                  <a:close/>
                </a:path>
              </a:pathLst>
            </a:custGeom>
            <a:solidFill>
              <a:schemeClr val="accent2"/>
            </a:solidFill>
            <a:ln w="190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7214C67-83EA-B142-53BA-423198C3D755}"/>
              </a:ext>
            </a:extLst>
          </p:cNvPr>
          <p:cNvGrpSpPr/>
          <p:nvPr/>
        </p:nvGrpSpPr>
        <p:grpSpPr>
          <a:xfrm>
            <a:off x="696020" y="1328010"/>
            <a:ext cx="10799960" cy="1294077"/>
            <a:chOff x="696020" y="1183294"/>
            <a:chExt cx="10799960" cy="12940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0A8EA9-70E6-ECEA-0894-96A1C4A6519A}"/>
                </a:ext>
              </a:extLst>
            </p:cNvPr>
            <p:cNvSpPr/>
            <p:nvPr/>
          </p:nvSpPr>
          <p:spPr>
            <a:xfrm>
              <a:off x="696020" y="1183294"/>
              <a:ext cx="10799960" cy="1294077"/>
            </a:xfrm>
            <a:prstGeom prst="rect">
              <a:avLst/>
            </a:pr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Graphique 21">
              <a:extLst>
                <a:ext uri="{FF2B5EF4-FFF2-40B4-BE49-F238E27FC236}">
                  <a16:creationId xmlns:a16="http://schemas.microsoft.com/office/drawing/2014/main" id="{D849D5FE-4D0D-4CEF-156D-D84B5FE9172D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840283" y="1570715"/>
              <a:ext cx="272347" cy="74924"/>
            </a:xfrm>
            <a:custGeom>
              <a:avLst/>
              <a:gdLst>
                <a:gd name="connsiteX0" fmla="*/ 556811 w 556811"/>
                <a:gd name="connsiteY0" fmla="*/ 153745 h 153744"/>
                <a:gd name="connsiteX1" fmla="*/ 215185 w 556811"/>
                <a:gd name="connsiteY1" fmla="*/ 153745 h 153744"/>
                <a:gd name="connsiteX2" fmla="*/ 0 w 556811"/>
                <a:gd name="connsiteY2" fmla="*/ 0 h 153744"/>
                <a:gd name="connsiteX3" fmla="*/ 341626 w 556811"/>
                <a:gd name="connsiteY3" fmla="*/ 0 h 153744"/>
                <a:gd name="connsiteX4" fmla="*/ 556811 w 556811"/>
                <a:gd name="connsiteY4" fmla="*/ 153745 h 1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811" h="153744">
                  <a:moveTo>
                    <a:pt x="556811" y="153745"/>
                  </a:moveTo>
                  <a:lnTo>
                    <a:pt x="215185" y="153745"/>
                  </a:lnTo>
                  <a:cubicBezTo>
                    <a:pt x="58153" y="153745"/>
                    <a:pt x="41200" y="76917"/>
                    <a:pt x="0" y="0"/>
                  </a:cubicBezTo>
                  <a:lnTo>
                    <a:pt x="341626" y="0"/>
                  </a:lnTo>
                  <a:cubicBezTo>
                    <a:pt x="498658" y="0"/>
                    <a:pt x="515611" y="76828"/>
                    <a:pt x="556811" y="153745"/>
                  </a:cubicBezTo>
                  <a:close/>
                </a:path>
              </a:pathLst>
            </a:custGeom>
            <a:solidFill>
              <a:schemeClr val="accent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19E697B-D526-95CB-48D0-CEEA3037EDF2}"/>
                </a:ext>
              </a:extLst>
            </p:cNvPr>
            <p:cNvSpPr txBox="1"/>
            <p:nvPr/>
          </p:nvSpPr>
          <p:spPr>
            <a:xfrm>
              <a:off x="1128753" y="1430793"/>
              <a:ext cx="468503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092462"/>
                  </a:solidFill>
                  <a:latin typeface="Ubuntu Medium" panose="020B0604030602030204" pitchFamily="34" charset="0"/>
                </a:rPr>
                <a:t>Même si elles ne sont pas obligatoires, les démarches volontaires vous procurent un avantage et aident à structurer vos démarches.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B2C005-675D-96C6-DF0E-D733D24B6882}"/>
                </a:ext>
              </a:extLst>
            </p:cNvPr>
            <p:cNvSpPr txBox="1"/>
            <p:nvPr/>
          </p:nvSpPr>
          <p:spPr>
            <a:xfrm>
              <a:off x="6440100" y="1430793"/>
              <a:ext cx="489135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rgbClr val="092462"/>
                  </a:solidFill>
                  <a:latin typeface="Ubuntu Medium" panose="020B0604030602030204" pitchFamily="34" charset="0"/>
                </a:rPr>
                <a:t>Au-delà de leur intérêt pécunier direct, les aides au financement sont également à comprendre comme les outils d’une vision partagée d’une société à bâtir.</a:t>
              </a:r>
            </a:p>
          </p:txBody>
        </p:sp>
        <p:sp>
          <p:nvSpPr>
            <p:cNvPr id="24" name="Graphique 21">
              <a:extLst>
                <a:ext uri="{FF2B5EF4-FFF2-40B4-BE49-F238E27FC236}">
                  <a16:creationId xmlns:a16="http://schemas.microsoft.com/office/drawing/2014/main" id="{41C1332D-21A5-8A82-A176-8306C24B40D0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6137460" y="1570717"/>
              <a:ext cx="272347" cy="74924"/>
            </a:xfrm>
            <a:custGeom>
              <a:avLst/>
              <a:gdLst>
                <a:gd name="connsiteX0" fmla="*/ 556811 w 556811"/>
                <a:gd name="connsiteY0" fmla="*/ 153745 h 153744"/>
                <a:gd name="connsiteX1" fmla="*/ 215185 w 556811"/>
                <a:gd name="connsiteY1" fmla="*/ 153745 h 153744"/>
                <a:gd name="connsiteX2" fmla="*/ 0 w 556811"/>
                <a:gd name="connsiteY2" fmla="*/ 0 h 153744"/>
                <a:gd name="connsiteX3" fmla="*/ 341626 w 556811"/>
                <a:gd name="connsiteY3" fmla="*/ 0 h 153744"/>
                <a:gd name="connsiteX4" fmla="*/ 556811 w 556811"/>
                <a:gd name="connsiteY4" fmla="*/ 153745 h 15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811" h="153744">
                  <a:moveTo>
                    <a:pt x="556811" y="153745"/>
                  </a:moveTo>
                  <a:lnTo>
                    <a:pt x="215185" y="153745"/>
                  </a:lnTo>
                  <a:cubicBezTo>
                    <a:pt x="58153" y="153745"/>
                    <a:pt x="41200" y="76917"/>
                    <a:pt x="0" y="0"/>
                  </a:cubicBezTo>
                  <a:lnTo>
                    <a:pt x="341626" y="0"/>
                  </a:lnTo>
                  <a:cubicBezTo>
                    <a:pt x="498658" y="0"/>
                    <a:pt x="515611" y="76828"/>
                    <a:pt x="556811" y="153745"/>
                  </a:cubicBezTo>
                  <a:close/>
                </a:path>
              </a:pathLst>
            </a:custGeom>
            <a:solidFill>
              <a:schemeClr val="accent2"/>
            </a:solidFill>
            <a:ln w="93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64DCD7-E849-E6D8-43D5-4206DA9AEC9F}"/>
              </a:ext>
            </a:extLst>
          </p:cNvPr>
          <p:cNvCxnSpPr/>
          <p:nvPr/>
        </p:nvCxnSpPr>
        <p:spPr>
          <a:xfrm>
            <a:off x="740777" y="3552720"/>
            <a:ext cx="323955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45879F-E814-DAD1-322B-DE8AE36FE73E}"/>
              </a:ext>
            </a:extLst>
          </p:cNvPr>
          <p:cNvCxnSpPr>
            <a:cxnSpLocks/>
          </p:cNvCxnSpPr>
          <p:nvPr/>
        </p:nvCxnSpPr>
        <p:spPr>
          <a:xfrm>
            <a:off x="4476224" y="3552720"/>
            <a:ext cx="27672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2F8F24-755E-DC63-41B3-5902041ABF16}"/>
              </a:ext>
            </a:extLst>
          </p:cNvPr>
          <p:cNvCxnSpPr>
            <a:cxnSpLocks/>
          </p:cNvCxnSpPr>
          <p:nvPr/>
        </p:nvCxnSpPr>
        <p:spPr>
          <a:xfrm>
            <a:off x="7654462" y="3552720"/>
            <a:ext cx="367698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66895"/>
      </p:ext>
    </p:extLst>
  </p:cSld>
  <p:clrMapOvr>
    <a:masterClrMapping/>
  </p:clrMapOvr>
</p:sld>
</file>

<file path=ppt/theme/theme1.xml><?xml version="1.0" encoding="utf-8"?>
<a:theme xmlns:a="http://schemas.openxmlformats.org/drawingml/2006/main" name="3_ANAP 2021">
  <a:themeElements>
    <a:clrScheme name="ANAP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92462"/>
      </a:accent1>
      <a:accent2>
        <a:srgbClr val="D91F41"/>
      </a:accent2>
      <a:accent3>
        <a:srgbClr val="FE6611"/>
      </a:accent3>
      <a:accent4>
        <a:srgbClr val="E4E6EF"/>
      </a:accent4>
      <a:accent5>
        <a:srgbClr val="F0F1F7"/>
      </a:accent5>
      <a:accent6>
        <a:srgbClr val="FCFCFF"/>
      </a:accent6>
      <a:hlink>
        <a:srgbClr val="5F5F5F"/>
      </a:hlink>
      <a:folHlink>
        <a:srgbClr val="919191"/>
      </a:folHlink>
    </a:clrScheme>
    <a:fontScheme name="ANAP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 16-9 avec grille.potx" id="{719A73D8-A057-B643-9032-833E84A09C21}" vid="{2831D8A6-99A4-4444-847F-C80AFA3E89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D084A83E07B4186539577FC012354" ma:contentTypeVersion="2" ma:contentTypeDescription="Create a new document." ma:contentTypeScope="" ma:versionID="0641591655e4f0aad4ac4e8a27bf7058">
  <xsd:schema xmlns:xsd="http://www.w3.org/2001/XMLSchema" xmlns:xs="http://www.w3.org/2001/XMLSchema" xmlns:p="http://schemas.microsoft.com/office/2006/metadata/properties" xmlns:ns2="435440fd-14a6-4f24-8add-47502036adcd" targetNamespace="http://schemas.microsoft.com/office/2006/metadata/properties" ma:root="true" ma:fieldsID="81a5589c69b321788f5f38a4d15610d1" ns2:_="">
    <xsd:import namespace="435440fd-14a6-4f24-8add-47502036ad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440fd-14a6-4f24-8add-47502036a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4A1D0C-C502-4571-9EF7-8B2D303F0497}">
  <ds:schemaRefs>
    <ds:schemaRef ds:uri="435440fd-14a6-4f24-8add-47502036ad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1157620-951B-457D-86D7-6EEE6D2A65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E8910-4AFC-4D0D-AA0B-520D8A931C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2479</Words>
  <Application>Microsoft Office PowerPoint</Application>
  <PresentationFormat>Grand écran</PresentationFormat>
  <Paragraphs>258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Ubuntu bold</vt:lpstr>
      <vt:lpstr>Ubuntu Light</vt:lpstr>
      <vt:lpstr>Ubuntu</vt:lpstr>
      <vt:lpstr>Calibri</vt:lpstr>
      <vt:lpstr>Ubuntu Medium</vt:lpstr>
      <vt:lpstr>3_ANAP 2021</vt:lpstr>
      <vt:lpstr>Des points de repères pour vous aider à mettre en œuvre une démarche RSE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Chanmolyka Nuon</dc:creator>
  <cp:lastModifiedBy>Olivier Penaud</cp:lastModifiedBy>
  <cp:revision>218</cp:revision>
  <dcterms:created xsi:type="dcterms:W3CDTF">2022-01-03T13:17:55Z</dcterms:created>
  <dcterms:modified xsi:type="dcterms:W3CDTF">2022-08-24T16:11:25Z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0x01010068DD084A83E07B4186539577FC012354</vt:lpwstr>
  </property>
</Properties>
</file>